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2"/>
  </p:notesMasterIdLst>
  <p:sldIdLst>
    <p:sldId id="256" r:id="rId3"/>
    <p:sldId id="296" r:id="rId4"/>
    <p:sldId id="295" r:id="rId5"/>
    <p:sldId id="297" r:id="rId6"/>
    <p:sldId id="298" r:id="rId7"/>
    <p:sldId id="301" r:id="rId8"/>
    <p:sldId id="300" r:id="rId9"/>
    <p:sldId id="302" r:id="rId10"/>
    <p:sldId id="303" r:id="rId11"/>
    <p:sldId id="306" r:id="rId12"/>
    <p:sldId id="307" r:id="rId13"/>
    <p:sldId id="308" r:id="rId14"/>
    <p:sldId id="299" r:id="rId15"/>
    <p:sldId id="309" r:id="rId16"/>
    <p:sldId id="311" r:id="rId17"/>
    <p:sldId id="316" r:id="rId18"/>
    <p:sldId id="312" r:id="rId19"/>
    <p:sldId id="315" r:id="rId20"/>
    <p:sldId id="31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97B2"/>
    <a:srgbClr val="62768E"/>
    <a:srgbClr val="222949"/>
    <a:srgbClr val="CAC9C9"/>
    <a:srgbClr val="F03227"/>
    <a:srgbClr val="515C6F"/>
    <a:srgbClr val="CAC8CA"/>
    <a:srgbClr val="A2B5D0"/>
    <a:srgbClr val="4291B1"/>
    <a:srgbClr val="CE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0"/>
    <p:restoredTop sz="80618"/>
  </p:normalViewPr>
  <p:slideViewPr>
    <p:cSldViewPr snapToGrid="0" snapToObjects="1">
      <p:cViewPr>
        <p:scale>
          <a:sx n="73" d="100"/>
          <a:sy n="73" d="100"/>
        </p:scale>
        <p:origin x="110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400914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19</a:t>
            </a:fld>
            <a:endParaRPr lang="en-US"/>
          </a:p>
        </p:txBody>
      </p:sp>
    </p:spTree>
    <p:extLst>
      <p:ext uri="{BB962C8B-B14F-4D97-AF65-F5344CB8AC3E}">
        <p14:creationId xmlns:p14="http://schemas.microsoft.com/office/powerpoint/2010/main" val="50715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Purpose of the slide: Brief overview of the game</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2</a:t>
            </a:fld>
            <a:endParaRPr lang="en-US"/>
          </a:p>
        </p:txBody>
      </p:sp>
    </p:spTree>
    <p:extLst>
      <p:ext uri="{BB962C8B-B14F-4D97-AF65-F5344CB8AC3E}">
        <p14:creationId xmlns:p14="http://schemas.microsoft.com/office/powerpoint/2010/main" val="339616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dirty="0"/>
              <a:t>Slide contents:</a:t>
            </a:r>
          </a:p>
          <a:p>
            <a:r>
              <a:rPr lang="en-US" dirty="0"/>
              <a:t>Introduce the objective of our project</a:t>
            </a:r>
          </a:p>
          <a:p>
            <a:r>
              <a:rPr lang="en-US" dirty="0"/>
              <a:t>Outline of analysis</a:t>
            </a:r>
          </a:p>
        </p:txBody>
      </p:sp>
      <p:sp>
        <p:nvSpPr>
          <p:cNvPr id="4" name="Slide Number Placeholder 3"/>
          <p:cNvSpPr>
            <a:spLocks noGrp="1"/>
          </p:cNvSpPr>
          <p:nvPr>
            <p:ph type="sldNum" sz="quarter" idx="5"/>
          </p:nvPr>
        </p:nvSpPr>
        <p:spPr/>
        <p:txBody>
          <a:bodyPr/>
          <a:lstStyle/>
          <a:p>
            <a:fld id="{CC063DE0-7E6D-1843-A592-569A6E9D0FA4}" type="slidenum">
              <a:rPr lang="en-US" smtClean="0"/>
              <a:t>4</a:t>
            </a:fld>
            <a:endParaRPr lang="en-US"/>
          </a:p>
        </p:txBody>
      </p:sp>
    </p:spTree>
    <p:extLst>
      <p:ext uri="{BB962C8B-B14F-4D97-AF65-F5344CB8AC3E}">
        <p14:creationId xmlns:p14="http://schemas.microsoft.com/office/powerpoint/2010/main" val="39017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8/1/2020</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BF99B-2322-1D49-85E6-1A23F2888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E713D-BAA2-9B43-BA11-912D9DB5C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8/1/2020</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hyperlink" Target="http://slides.sage-fox.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7.jpg"/><Relationship Id="rId7" Type="http://schemas.openxmlformats.org/officeDocument/2006/relationships/image" Target="../media/image15.sv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46.png"/><Relationship Id="rId5" Type="http://schemas.openxmlformats.org/officeDocument/2006/relationships/image" Target="../media/image1.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hyperlink" Target="http://slides.sage-fox.com/" TargetMode="External"/><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jpg"/><Relationship Id="rId7" Type="http://schemas.openxmlformats.org/officeDocument/2006/relationships/image" Target="../media/image19.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55.png"/><Relationship Id="rId4" Type="http://schemas.openxmlformats.org/officeDocument/2006/relationships/hyperlink" Target="http://slides.sage-fox.com/" TargetMode="External"/><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jpg"/><Relationship Id="rId7" Type="http://schemas.openxmlformats.org/officeDocument/2006/relationships/image" Target="../media/image19.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hyperlink" Target="http://slides.sage-fox.com/" TargetMode="External"/><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1.png"/><Relationship Id="rId4" Type="http://schemas.openxmlformats.org/officeDocument/2006/relationships/hyperlink" Target="http://slides.sage-fox.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7.jpg"/><Relationship Id="rId7" Type="http://schemas.openxmlformats.org/officeDocument/2006/relationships/image" Target="../media/image61.jp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60.jpg"/><Relationship Id="rId5" Type="http://schemas.openxmlformats.org/officeDocument/2006/relationships/image" Target="../media/image1.png"/><Relationship Id="rId10" Type="http://schemas.openxmlformats.org/officeDocument/2006/relationships/image" Target="../media/image64.jpg"/><Relationship Id="rId4" Type="http://schemas.openxmlformats.org/officeDocument/2006/relationships/hyperlink" Target="http://slides.sage-fox.com/" TargetMode="External"/><Relationship Id="rId9" Type="http://schemas.openxmlformats.org/officeDocument/2006/relationships/image" Target="../media/image63.jp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hyperlink" Target="http://slides.sage-fox.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8.jpeg"/><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hyperlink" Target="http://slides.sage-fox.com/" TargetMode="External"/><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7.jp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23.sv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8.png"/><Relationship Id="rId5" Type="http://schemas.openxmlformats.org/officeDocument/2006/relationships/hyperlink" Target="http://slides.sage-fox.com/" TargetMode="External"/><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3.jpeg"/><Relationship Id="rId9" Type="http://schemas.openxmlformats.org/officeDocument/2006/relationships/image" Target="../media/image16.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1.sv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322872-CC73-634B-B040-BD17E57D0E42}"/>
              </a:ext>
            </a:extLst>
          </p:cNvPr>
          <p:cNvSpPr/>
          <p:nvPr/>
        </p:nvSpPr>
        <p:spPr>
          <a:xfrm>
            <a:off x="0" y="-12567"/>
            <a:ext cx="12192000" cy="6857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740465" y="4662456"/>
            <a:ext cx="10711070" cy="2676249"/>
          </a:xfrm>
        </p:spPr>
        <p:txBody>
          <a:bodyPr>
            <a:normAutofit/>
          </a:bodyPr>
          <a:lstStyle/>
          <a:p>
            <a:pPr algn="ctr"/>
            <a:r>
              <a:rPr lang="en-US" sz="9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Project #1 </a:t>
            </a:r>
          </a:p>
        </p:txBody>
      </p:sp>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sp>
        <p:nvSpPr>
          <p:cNvPr id="20" name="Title 3">
            <a:extLst>
              <a:ext uri="{FF2B5EF4-FFF2-40B4-BE49-F238E27FC236}">
                <a16:creationId xmlns:a16="http://schemas.microsoft.com/office/drawing/2014/main" id="{85FDA4BB-083F-F14A-9693-0291D59F3718}"/>
              </a:ext>
            </a:extLst>
          </p:cNvPr>
          <p:cNvSpPr txBox="1">
            <a:spLocks/>
          </p:cNvSpPr>
          <p:nvPr/>
        </p:nvSpPr>
        <p:spPr>
          <a:xfrm>
            <a:off x="9776793"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Angie</a:t>
            </a:r>
          </a:p>
        </p:txBody>
      </p:sp>
      <p:sp>
        <p:nvSpPr>
          <p:cNvPr id="24" name="Rounded Rectangle 23">
            <a:extLst>
              <a:ext uri="{FF2B5EF4-FFF2-40B4-BE49-F238E27FC236}">
                <a16:creationId xmlns:a16="http://schemas.microsoft.com/office/drawing/2014/main" id="{DB73C0DD-3418-AC46-B47B-9E4EFF031940}"/>
              </a:ext>
            </a:extLst>
          </p:cNvPr>
          <p:cNvSpPr/>
          <p:nvPr/>
        </p:nvSpPr>
        <p:spPr>
          <a:xfrm>
            <a:off x="5093136"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437D882-2DA8-DE47-8AA3-218CE570BF98}"/>
              </a:ext>
            </a:extLst>
          </p:cNvPr>
          <p:cNvSpPr/>
          <p:nvPr/>
        </p:nvSpPr>
        <p:spPr>
          <a:xfrm>
            <a:off x="9800021"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508425"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9347" y="119271"/>
            <a:ext cx="1927715" cy="2175620"/>
          </a:xfrm>
          <a:prstGeom prst="roundRect">
            <a:avLst/>
          </a:prstGeom>
        </p:spPr>
      </p:pic>
    </p:spTree>
    <p:extLst>
      <p:ext uri="{BB962C8B-B14F-4D97-AF65-F5344CB8AC3E}">
        <p14:creationId xmlns:p14="http://schemas.microsoft.com/office/powerpoint/2010/main" val="718582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6"/>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7"/>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5395D50-1F9C-434A-88C5-8EF018D1EA04}"/>
              </a:ext>
            </a:extLst>
          </p:cNvPr>
          <p:cNvPicPr>
            <a:picLocks noChangeAspect="1"/>
          </p:cNvPicPr>
          <p:nvPr/>
        </p:nvPicPr>
        <p:blipFill>
          <a:blip r:embed="rId8">
            <a:alphaModFix amt="85000"/>
          </a:blip>
          <a:stretch>
            <a:fillRect/>
          </a:stretch>
        </p:blipFill>
        <p:spPr>
          <a:xfrm>
            <a:off x="21418" y="5999338"/>
            <a:ext cx="914400" cy="790567"/>
          </a:xfrm>
          <a:prstGeom prst="hexagon">
            <a:avLst/>
          </a:prstGeom>
          <a:ln w="38100">
            <a:solidFill>
              <a:schemeClr val="bg1"/>
            </a:solidFill>
          </a:ln>
          <a:scene3d>
            <a:camera prst="orthographicFront"/>
            <a:lightRig rig="threePt" dir="t"/>
          </a:scene3d>
          <a:sp3d>
            <a:bevelT/>
          </a:sp3d>
        </p:spPr>
      </p:pic>
      <p:sp>
        <p:nvSpPr>
          <p:cNvPr id="13" name="TextBox 12">
            <a:extLst>
              <a:ext uri="{FF2B5EF4-FFF2-40B4-BE49-F238E27FC236}">
                <a16:creationId xmlns:a16="http://schemas.microsoft.com/office/drawing/2014/main" id="{8EACD6A2-F4D2-E54F-8083-F5ECEF1FC617}"/>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07403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6"/>
          <a:stretch>
            <a:fillRect/>
          </a:stretch>
        </p:blipFill>
        <p:spPr>
          <a:xfrm>
            <a:off x="210372" y="1231354"/>
            <a:ext cx="3762781" cy="1651620"/>
          </a:xfrm>
          <a:prstGeom prst="rect">
            <a:avLst/>
          </a:prstGeom>
        </p:spPr>
      </p:pic>
      <p:pic>
        <p:nvPicPr>
          <p:cNvPr id="10" name="Picture 9">
            <a:extLst>
              <a:ext uri="{FF2B5EF4-FFF2-40B4-BE49-F238E27FC236}">
                <a16:creationId xmlns:a16="http://schemas.microsoft.com/office/drawing/2014/main" id="{FA1A4546-BD8A-4C4A-A885-ACB172412163}"/>
              </a:ext>
            </a:extLst>
          </p:cNvPr>
          <p:cNvPicPr>
            <a:picLocks noChangeAspect="1"/>
          </p:cNvPicPr>
          <p:nvPr/>
        </p:nvPicPr>
        <p:blipFill>
          <a:blip r:embed="rId7">
            <a:alphaModFix amt="85000"/>
          </a:blip>
          <a:stretch>
            <a:fillRect/>
          </a:stretch>
        </p:blipFill>
        <p:spPr>
          <a:xfrm>
            <a:off x="53502" y="5999338"/>
            <a:ext cx="914400" cy="790567"/>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8"/>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9D2E0BF-0C83-4B4E-88EC-54764F22B9A3}"/>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2891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2323" y="5898769"/>
            <a:ext cx="4866711" cy="769441"/>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5466817" y="1121813"/>
            <a:ext cx="5317724" cy="4525437"/>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00552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1000"/>
                                        <p:tgtEl>
                                          <p:spTgt spid="61"/>
                                        </p:tgtEl>
                                      </p:cBhvr>
                                    </p:animEffect>
                                    <p:anim calcmode="lin" valueType="num">
                                      <p:cBhvr>
                                        <p:cTn id="42" dur="1000" fill="hold"/>
                                        <p:tgtEl>
                                          <p:spTgt spid="61"/>
                                        </p:tgtEl>
                                        <p:attrNameLst>
                                          <p:attrName>ppt_x</p:attrName>
                                        </p:attrNameLst>
                                      </p:cBhvr>
                                      <p:tavLst>
                                        <p:tav tm="0">
                                          <p:val>
                                            <p:strVal val="#ppt_x"/>
                                          </p:val>
                                        </p:tav>
                                        <p:tav tm="100000">
                                          <p:val>
                                            <p:strVal val="#ppt_x"/>
                                          </p:val>
                                        </p:tav>
                                      </p:tavLst>
                                    </p:anim>
                                    <p:anim calcmode="lin" valueType="num">
                                      <p:cBhvr>
                                        <p:cTn id="43" dur="1000" fill="hold"/>
                                        <p:tgtEl>
                                          <p:spTgt spid="6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1"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up)">
                                      <p:cBhvr>
                                        <p:cTn id="47" dur="500"/>
                                        <p:tgtEl>
                                          <p:spTgt spid="62"/>
                                        </p:tgtEl>
                                      </p:cBhvr>
                                    </p:animEffect>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000"/>
                                        <p:tgtEl>
                                          <p:spTgt spid="66"/>
                                        </p:tgtEl>
                                      </p:cBhvr>
                                    </p:animEffect>
                                    <p:anim calcmode="lin" valueType="num">
                                      <p:cBhvr>
                                        <p:cTn id="52" dur="1000" fill="hold"/>
                                        <p:tgtEl>
                                          <p:spTgt spid="66"/>
                                        </p:tgtEl>
                                        <p:attrNameLst>
                                          <p:attrName>ppt_x</p:attrName>
                                        </p:attrNameLst>
                                      </p:cBhvr>
                                      <p:tavLst>
                                        <p:tav tm="0">
                                          <p:val>
                                            <p:strVal val="#ppt_x"/>
                                          </p:val>
                                        </p:tav>
                                        <p:tav tm="100000">
                                          <p:val>
                                            <p:strVal val="#ppt_x"/>
                                          </p:val>
                                        </p:tav>
                                      </p:tavLst>
                                    </p:anim>
                                    <p:anim calcmode="lin" valueType="num">
                                      <p:cBhvr>
                                        <p:cTn id="53" dur="1000" fill="hold"/>
                                        <p:tgtEl>
                                          <p:spTgt spid="66"/>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22" presetClass="entr" presetSubtype="1"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up)">
                                      <p:cBhvr>
                                        <p:cTn id="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animBg="1"/>
      <p:bldP spid="56" grpId="0" animBg="1"/>
      <p:bldP spid="61"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5943600"/>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8"/>
          <a:stretch>
            <a:fillRect/>
          </a:stretch>
        </p:blipFill>
        <p:spPr>
          <a:xfrm>
            <a:off x="315633" y="1208248"/>
            <a:ext cx="2856965" cy="2072834"/>
          </a:xfrm>
          <a:prstGeom prst="rect">
            <a:avLst/>
          </a:prstGeom>
        </p:spPr>
      </p:pic>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9"/>
          <a:stretch>
            <a:fillRect/>
          </a:stretch>
        </p:blipFill>
        <p:spPr>
          <a:xfrm>
            <a:off x="315633" y="3400383"/>
            <a:ext cx="2856965" cy="424376"/>
          </a:xfrm>
          <a:prstGeom prst="rect">
            <a:avLst/>
          </a:prstGeom>
        </p:spPr>
      </p:pic>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0"/>
          <a:stretch>
            <a:fillRect/>
          </a:stretch>
        </p:blipFill>
        <p:spPr>
          <a:xfrm>
            <a:off x="3353921" y="1208248"/>
            <a:ext cx="2742080" cy="2137113"/>
          </a:xfrm>
          <a:prstGeom prst="rect">
            <a:avLst/>
          </a:prstGeom>
        </p:spPr>
      </p:pic>
      <p:pic>
        <p:nvPicPr>
          <p:cNvPr id="6" name="Picture 5">
            <a:extLst>
              <a:ext uri="{FF2B5EF4-FFF2-40B4-BE49-F238E27FC236}">
                <a16:creationId xmlns:a16="http://schemas.microsoft.com/office/drawing/2014/main" id="{D1453558-80DE-F649-A462-566A301EFB71}"/>
              </a:ext>
            </a:extLst>
          </p:cNvPr>
          <p:cNvPicPr>
            <a:picLocks noChangeAspect="1"/>
          </p:cNvPicPr>
          <p:nvPr/>
        </p:nvPicPr>
        <p:blipFill>
          <a:blip r:embed="rId11"/>
          <a:stretch>
            <a:fillRect/>
          </a:stretch>
        </p:blipFill>
        <p:spPr>
          <a:xfrm>
            <a:off x="3347514" y="3381006"/>
            <a:ext cx="2742080" cy="448773"/>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2"/>
          <a:stretch>
            <a:fillRect/>
          </a:stretch>
        </p:blipFill>
        <p:spPr>
          <a:xfrm>
            <a:off x="6385608" y="1193739"/>
            <a:ext cx="2604590" cy="2166129"/>
          </a:xfrm>
          <a:prstGeom prst="rect">
            <a:avLst/>
          </a:prstGeom>
        </p:spPr>
      </p:pic>
      <p:pic>
        <p:nvPicPr>
          <p:cNvPr id="10" name="Picture 9">
            <a:extLst>
              <a:ext uri="{FF2B5EF4-FFF2-40B4-BE49-F238E27FC236}">
                <a16:creationId xmlns:a16="http://schemas.microsoft.com/office/drawing/2014/main" id="{2CDFAB61-AA04-DE4A-BE1F-F6F16C6ECE5B}"/>
              </a:ext>
            </a:extLst>
          </p:cNvPr>
          <p:cNvPicPr>
            <a:picLocks noChangeAspect="1"/>
          </p:cNvPicPr>
          <p:nvPr/>
        </p:nvPicPr>
        <p:blipFill>
          <a:blip r:embed="rId13"/>
          <a:stretch>
            <a:fillRect/>
          </a:stretch>
        </p:blipFill>
        <p:spPr>
          <a:xfrm>
            <a:off x="6385609" y="3390694"/>
            <a:ext cx="2604590" cy="443753"/>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4"/>
          <a:stretch>
            <a:fillRect/>
          </a:stretch>
        </p:blipFill>
        <p:spPr>
          <a:xfrm>
            <a:off x="315633" y="3944060"/>
            <a:ext cx="2856964" cy="2351502"/>
          </a:xfrm>
          <a:prstGeom prst="rect">
            <a:avLst/>
          </a:prstGeom>
        </p:spPr>
      </p:pic>
      <p:pic>
        <p:nvPicPr>
          <p:cNvPr id="12" name="Picture 11">
            <a:extLst>
              <a:ext uri="{FF2B5EF4-FFF2-40B4-BE49-F238E27FC236}">
                <a16:creationId xmlns:a16="http://schemas.microsoft.com/office/drawing/2014/main" id="{BEB5C9CA-BFC7-7148-B140-E71F0836CFAD}"/>
              </a:ext>
            </a:extLst>
          </p:cNvPr>
          <p:cNvPicPr>
            <a:picLocks noChangeAspect="1"/>
          </p:cNvPicPr>
          <p:nvPr/>
        </p:nvPicPr>
        <p:blipFill>
          <a:blip r:embed="rId15"/>
          <a:stretch>
            <a:fillRect/>
          </a:stretch>
        </p:blipFill>
        <p:spPr>
          <a:xfrm>
            <a:off x="1863677" y="6019083"/>
            <a:ext cx="3885035" cy="718087"/>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9261876" y="1193739"/>
            <a:ext cx="2662823" cy="2166130"/>
          </a:xfrm>
          <a:prstGeom prst="rect">
            <a:avLst/>
          </a:prstGeom>
        </p:spPr>
      </p:pic>
      <p:pic>
        <p:nvPicPr>
          <p:cNvPr id="15" name="Picture 14">
            <a:extLst>
              <a:ext uri="{FF2B5EF4-FFF2-40B4-BE49-F238E27FC236}">
                <a16:creationId xmlns:a16="http://schemas.microsoft.com/office/drawing/2014/main" id="{C3ADB800-C96D-764E-A404-2C3936A0B5D2}"/>
              </a:ext>
            </a:extLst>
          </p:cNvPr>
          <p:cNvPicPr>
            <a:picLocks noChangeAspect="1"/>
          </p:cNvPicPr>
          <p:nvPr/>
        </p:nvPicPr>
        <p:blipFill>
          <a:blip r:embed="rId17"/>
          <a:stretch>
            <a:fillRect/>
          </a:stretch>
        </p:blipFill>
        <p:spPr>
          <a:xfrm>
            <a:off x="9019405" y="3931967"/>
            <a:ext cx="4981903" cy="914400"/>
          </a:xfrm>
          <a:prstGeom prst="rect">
            <a:avLst/>
          </a:prstGeom>
        </p:spPr>
      </p:pic>
    </p:spTree>
    <p:extLst>
      <p:ext uri="{BB962C8B-B14F-4D97-AF65-F5344CB8AC3E}">
        <p14:creationId xmlns:p14="http://schemas.microsoft.com/office/powerpoint/2010/main" val="63441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7" name="Graphic 16">
            <a:extLst>
              <a:ext uri="{FF2B5EF4-FFF2-40B4-BE49-F238E27FC236}">
                <a16:creationId xmlns:a16="http://schemas.microsoft.com/office/drawing/2014/main" id="{3860322C-549B-9347-B2DE-17318BA76D3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77600" y="5881280"/>
            <a:ext cx="914400" cy="914400"/>
          </a:xfrm>
          <a:prstGeom prst="rect">
            <a:avLst/>
          </a:prstGeom>
        </p:spPr>
      </p:pic>
      <p:pic>
        <p:nvPicPr>
          <p:cNvPr id="7" name="Picture 6">
            <a:extLst>
              <a:ext uri="{FF2B5EF4-FFF2-40B4-BE49-F238E27FC236}">
                <a16:creationId xmlns:a16="http://schemas.microsoft.com/office/drawing/2014/main" id="{CC503E1D-2F53-F444-A147-45E3AE62FA16}"/>
              </a:ext>
            </a:extLst>
          </p:cNvPr>
          <p:cNvPicPr>
            <a:picLocks noChangeAspect="1"/>
          </p:cNvPicPr>
          <p:nvPr/>
        </p:nvPicPr>
        <p:blipFill>
          <a:blip r:embed="rId8"/>
          <a:stretch>
            <a:fillRect/>
          </a:stretch>
        </p:blipFill>
        <p:spPr>
          <a:xfrm>
            <a:off x="244838" y="1433392"/>
            <a:ext cx="4537614" cy="2251102"/>
          </a:xfrm>
          <a:prstGeom prst="rect">
            <a:avLst/>
          </a:prstGeom>
        </p:spPr>
      </p:pic>
      <p:pic>
        <p:nvPicPr>
          <p:cNvPr id="8" name="Picture 7">
            <a:extLst>
              <a:ext uri="{FF2B5EF4-FFF2-40B4-BE49-F238E27FC236}">
                <a16:creationId xmlns:a16="http://schemas.microsoft.com/office/drawing/2014/main" id="{B92EFD8F-7439-E44F-951F-7580A902E7E7}"/>
              </a:ext>
            </a:extLst>
          </p:cNvPr>
          <p:cNvPicPr>
            <a:picLocks noChangeAspect="1"/>
          </p:cNvPicPr>
          <p:nvPr/>
        </p:nvPicPr>
        <p:blipFill>
          <a:blip r:embed="rId9"/>
          <a:stretch>
            <a:fillRect/>
          </a:stretch>
        </p:blipFill>
        <p:spPr>
          <a:xfrm>
            <a:off x="244838" y="3869160"/>
            <a:ext cx="4558038" cy="1402087"/>
          </a:xfrm>
          <a:prstGeom prst="rect">
            <a:avLst/>
          </a:prstGeom>
        </p:spPr>
      </p:pic>
      <p:pic>
        <p:nvPicPr>
          <p:cNvPr id="16" name="Picture 15">
            <a:extLst>
              <a:ext uri="{FF2B5EF4-FFF2-40B4-BE49-F238E27FC236}">
                <a16:creationId xmlns:a16="http://schemas.microsoft.com/office/drawing/2014/main" id="{98D29A93-9076-A149-B514-F86DED584239}"/>
              </a:ext>
            </a:extLst>
          </p:cNvPr>
          <p:cNvPicPr>
            <a:picLocks noChangeAspect="1"/>
          </p:cNvPicPr>
          <p:nvPr/>
        </p:nvPicPr>
        <p:blipFill>
          <a:blip r:embed="rId10"/>
          <a:stretch>
            <a:fillRect/>
          </a:stretch>
        </p:blipFill>
        <p:spPr>
          <a:xfrm>
            <a:off x="5350174" y="2010450"/>
            <a:ext cx="6488245" cy="2678633"/>
          </a:xfrm>
          <a:prstGeom prst="rect">
            <a:avLst/>
          </a:prstGeom>
        </p:spPr>
      </p:pic>
    </p:spTree>
    <p:extLst>
      <p:ext uri="{BB962C8B-B14F-4D97-AF65-F5344CB8AC3E}">
        <p14:creationId xmlns:p14="http://schemas.microsoft.com/office/powerpoint/2010/main" val="2629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7" name="Graphic 16">
            <a:extLst>
              <a:ext uri="{FF2B5EF4-FFF2-40B4-BE49-F238E27FC236}">
                <a16:creationId xmlns:a16="http://schemas.microsoft.com/office/drawing/2014/main" id="{3860322C-549B-9347-B2DE-17318BA76D3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77600" y="5881280"/>
            <a:ext cx="914400" cy="914400"/>
          </a:xfrm>
          <a:prstGeom prst="rect">
            <a:avLst/>
          </a:prstGeom>
        </p:spPr>
      </p:pic>
      <p:sp>
        <p:nvSpPr>
          <p:cNvPr id="2" name="TextBox 1">
            <a:extLst>
              <a:ext uri="{FF2B5EF4-FFF2-40B4-BE49-F238E27FC236}">
                <a16:creationId xmlns:a16="http://schemas.microsoft.com/office/drawing/2014/main" id="{29A87396-8037-8544-942E-80BA991F23B4}"/>
              </a:ext>
            </a:extLst>
          </p:cNvPr>
          <p:cNvSpPr txBox="1"/>
          <p:nvPr/>
        </p:nvSpPr>
        <p:spPr>
          <a:xfrm>
            <a:off x="1635636" y="3059668"/>
            <a:ext cx="1784399" cy="369332"/>
          </a:xfrm>
          <a:prstGeom prst="rect">
            <a:avLst/>
          </a:prstGeom>
          <a:noFill/>
        </p:spPr>
        <p:txBody>
          <a:bodyPr wrap="none" rtlCol="0">
            <a:spAutoFit/>
          </a:bodyPr>
          <a:lstStyle/>
          <a:p>
            <a:r>
              <a:rPr lang="en-US" dirty="0">
                <a:solidFill>
                  <a:schemeClr val="bg1"/>
                </a:solidFill>
              </a:rPr>
              <a:t>INSERT PAIRPLOT</a:t>
            </a:r>
          </a:p>
        </p:txBody>
      </p:sp>
      <p:sp>
        <p:nvSpPr>
          <p:cNvPr id="11" name="TextBox 10">
            <a:extLst>
              <a:ext uri="{FF2B5EF4-FFF2-40B4-BE49-F238E27FC236}">
                <a16:creationId xmlns:a16="http://schemas.microsoft.com/office/drawing/2014/main" id="{3256914D-7875-1041-A09D-0E6D2D5A1C17}"/>
              </a:ext>
            </a:extLst>
          </p:cNvPr>
          <p:cNvSpPr txBox="1"/>
          <p:nvPr/>
        </p:nvSpPr>
        <p:spPr>
          <a:xfrm>
            <a:off x="8188836" y="2932383"/>
            <a:ext cx="2071914" cy="369332"/>
          </a:xfrm>
          <a:prstGeom prst="rect">
            <a:avLst/>
          </a:prstGeom>
          <a:noFill/>
        </p:spPr>
        <p:txBody>
          <a:bodyPr wrap="none" rtlCol="0">
            <a:spAutoFit/>
          </a:bodyPr>
          <a:lstStyle/>
          <a:p>
            <a:r>
              <a:rPr lang="en-US" dirty="0">
                <a:solidFill>
                  <a:schemeClr val="bg1"/>
                </a:solidFill>
              </a:rPr>
              <a:t>INSERT MATPLOTLIB</a:t>
            </a:r>
          </a:p>
        </p:txBody>
      </p:sp>
      <p:pic>
        <p:nvPicPr>
          <p:cNvPr id="4" name="Picture 3" descr="A close up of a map&#10;&#10;Description automatically generated">
            <a:extLst>
              <a:ext uri="{FF2B5EF4-FFF2-40B4-BE49-F238E27FC236}">
                <a16:creationId xmlns:a16="http://schemas.microsoft.com/office/drawing/2014/main" id="{101B1DBB-3E2D-4458-9486-F70FB29A9CF0}"/>
              </a:ext>
            </a:extLst>
          </p:cNvPr>
          <p:cNvPicPr>
            <a:picLocks noChangeAspect="1"/>
          </p:cNvPicPr>
          <p:nvPr/>
        </p:nvPicPr>
        <p:blipFill>
          <a:blip r:embed="rId8"/>
          <a:stretch>
            <a:fillRect/>
          </a:stretch>
        </p:blipFill>
        <p:spPr>
          <a:xfrm>
            <a:off x="440056" y="2563306"/>
            <a:ext cx="5997835" cy="2786460"/>
          </a:xfrm>
          <a:prstGeom prst="rect">
            <a:avLst/>
          </a:prstGeom>
        </p:spPr>
      </p:pic>
      <p:pic>
        <p:nvPicPr>
          <p:cNvPr id="6" name="Picture 5">
            <a:extLst>
              <a:ext uri="{FF2B5EF4-FFF2-40B4-BE49-F238E27FC236}">
                <a16:creationId xmlns:a16="http://schemas.microsoft.com/office/drawing/2014/main" id="{E8835724-3480-47A2-B10E-39D2EBA7DF81}"/>
              </a:ext>
            </a:extLst>
          </p:cNvPr>
          <p:cNvPicPr>
            <a:picLocks noChangeAspect="1"/>
          </p:cNvPicPr>
          <p:nvPr/>
        </p:nvPicPr>
        <p:blipFill>
          <a:blip r:embed="rId9"/>
          <a:srcRect/>
          <a:stretch/>
        </p:blipFill>
        <p:spPr>
          <a:xfrm>
            <a:off x="7373342" y="2287409"/>
            <a:ext cx="3702901" cy="3334215"/>
          </a:xfrm>
          <a:prstGeom prst="rect">
            <a:avLst/>
          </a:prstGeom>
        </p:spPr>
      </p:pic>
      <p:sp>
        <p:nvSpPr>
          <p:cNvPr id="8" name="TextBox 7">
            <a:extLst>
              <a:ext uri="{FF2B5EF4-FFF2-40B4-BE49-F238E27FC236}">
                <a16:creationId xmlns:a16="http://schemas.microsoft.com/office/drawing/2014/main" id="{9D7E6EEA-C8D2-447A-904A-A706C175CF60}"/>
              </a:ext>
            </a:extLst>
          </p:cNvPr>
          <p:cNvSpPr txBox="1"/>
          <p:nvPr/>
        </p:nvSpPr>
        <p:spPr>
          <a:xfrm>
            <a:off x="1389033" y="1853460"/>
            <a:ext cx="2990499" cy="461665"/>
          </a:xfrm>
          <a:prstGeom prst="rect">
            <a:avLst/>
          </a:prstGeom>
          <a:noFill/>
        </p:spPr>
        <p:txBody>
          <a:bodyPr wrap="none" rtlCol="0">
            <a:spAutoFit/>
          </a:bodyPr>
          <a:lstStyle/>
          <a:p>
            <a:r>
              <a:rPr lang="en-US" sz="2400" b="1" dirty="0">
                <a:solidFill>
                  <a:schemeClr val="bg1"/>
                </a:solidFill>
              </a:rPr>
              <a:t>Damage Dealt vs. Kills</a:t>
            </a:r>
          </a:p>
        </p:txBody>
      </p:sp>
      <p:sp>
        <p:nvSpPr>
          <p:cNvPr id="16" name="TextBox 15">
            <a:extLst>
              <a:ext uri="{FF2B5EF4-FFF2-40B4-BE49-F238E27FC236}">
                <a16:creationId xmlns:a16="http://schemas.microsoft.com/office/drawing/2014/main" id="{E06548D4-D3B4-4B7E-8233-FF042F0C861C}"/>
              </a:ext>
            </a:extLst>
          </p:cNvPr>
          <p:cNvSpPr txBox="1"/>
          <p:nvPr/>
        </p:nvSpPr>
        <p:spPr>
          <a:xfrm>
            <a:off x="7423114" y="1764144"/>
            <a:ext cx="3603355" cy="461665"/>
          </a:xfrm>
          <a:prstGeom prst="rect">
            <a:avLst/>
          </a:prstGeom>
          <a:noFill/>
        </p:spPr>
        <p:txBody>
          <a:bodyPr wrap="square">
            <a:spAutoFit/>
          </a:bodyPr>
          <a:lstStyle/>
          <a:p>
            <a:r>
              <a:rPr lang="en-US" sz="2400" b="1" dirty="0">
                <a:solidFill>
                  <a:schemeClr val="bg1"/>
                </a:solidFill>
              </a:rPr>
              <a:t>Deaths vs. Win Percentage</a:t>
            </a:r>
          </a:p>
        </p:txBody>
      </p:sp>
    </p:spTree>
    <p:extLst>
      <p:ext uri="{BB962C8B-B14F-4D97-AF65-F5344CB8AC3E}">
        <p14:creationId xmlns:p14="http://schemas.microsoft.com/office/powerpoint/2010/main" val="21799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6"/>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7"/>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spTree>
    <p:extLst>
      <p:ext uri="{BB962C8B-B14F-4D97-AF65-F5344CB8AC3E}">
        <p14:creationId xmlns:p14="http://schemas.microsoft.com/office/powerpoint/2010/main" val="396932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6"/>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7"/>
          <a:stretch>
            <a:fillRect/>
          </a:stretch>
        </p:blipFill>
        <p:spPr>
          <a:xfrm>
            <a:off x="4691327"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8"/>
          <a:stretch>
            <a:fillRect/>
          </a:stretch>
        </p:blipFill>
        <p:spPr>
          <a:xfrm>
            <a:off x="2455316" y="4282873"/>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9"/>
          <a:stretch>
            <a:fillRect/>
          </a:stretch>
        </p:blipFill>
        <p:spPr>
          <a:xfrm>
            <a:off x="8994779" y="1579868"/>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10"/>
          <a:stretch>
            <a:fillRect/>
          </a:stretch>
        </p:blipFill>
        <p:spPr>
          <a:xfrm>
            <a:off x="6789378" y="4282873"/>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1341462" y="3626069"/>
            <a:ext cx="902170" cy="369332"/>
          </a:xfrm>
          <a:prstGeom prst="rect">
            <a:avLst/>
          </a:prstGeom>
          <a:noFill/>
        </p:spPr>
        <p:txBody>
          <a:bodyPr wrap="none" rtlCol="0">
            <a:spAutoFit/>
          </a:bodyPr>
          <a:lstStyle/>
          <a:p>
            <a:r>
              <a:rPr lang="en-US" dirty="0" err="1">
                <a:solidFill>
                  <a:schemeClr val="bg1"/>
                </a:solidFill>
              </a:rPr>
              <a:t>Karthus</a:t>
            </a:r>
            <a:endParaRPr lang="en-US" dirty="0">
              <a:solidFill>
                <a:schemeClr val="bg1"/>
              </a:solidFill>
            </a:endParaRPr>
          </a:p>
        </p:txBody>
      </p:sp>
      <p:sp>
        <p:nvSpPr>
          <p:cNvPr id="20" name="TextBox 19">
            <a:extLst>
              <a:ext uri="{FF2B5EF4-FFF2-40B4-BE49-F238E27FC236}">
                <a16:creationId xmlns:a16="http://schemas.microsoft.com/office/drawing/2014/main" id="{B46DB154-DD62-4A3A-BE91-645DC7CEBBDF}"/>
              </a:ext>
            </a:extLst>
          </p:cNvPr>
          <p:cNvSpPr txBox="1"/>
          <p:nvPr/>
        </p:nvSpPr>
        <p:spPr>
          <a:xfrm>
            <a:off x="5770334" y="3609348"/>
            <a:ext cx="651332" cy="369332"/>
          </a:xfrm>
          <a:prstGeom prst="rect">
            <a:avLst/>
          </a:prstGeom>
          <a:noFill/>
        </p:spPr>
        <p:txBody>
          <a:bodyPr wrap="none" rtlCol="0">
            <a:spAutoFit/>
          </a:bodyPr>
          <a:lstStyle/>
          <a:p>
            <a:r>
              <a:rPr lang="en-US" dirty="0" err="1">
                <a:solidFill>
                  <a:schemeClr val="bg1"/>
                </a:solidFill>
              </a:rPr>
              <a:t>Irelia</a:t>
            </a:r>
            <a:endParaRPr lang="en-US" dirty="0">
              <a:solidFill>
                <a:schemeClr val="bg1"/>
              </a:solidFill>
            </a:endParaRPr>
          </a:p>
        </p:txBody>
      </p:sp>
      <p:sp>
        <p:nvSpPr>
          <p:cNvPr id="21" name="TextBox 20">
            <a:extLst>
              <a:ext uri="{FF2B5EF4-FFF2-40B4-BE49-F238E27FC236}">
                <a16:creationId xmlns:a16="http://schemas.microsoft.com/office/drawing/2014/main" id="{F8940EAC-7AD1-4A29-86B1-7E4D79A9BCB1}"/>
              </a:ext>
            </a:extLst>
          </p:cNvPr>
          <p:cNvSpPr txBox="1"/>
          <p:nvPr/>
        </p:nvSpPr>
        <p:spPr>
          <a:xfrm>
            <a:off x="9993731" y="3609348"/>
            <a:ext cx="811441" cy="369332"/>
          </a:xfrm>
          <a:prstGeom prst="rect">
            <a:avLst/>
          </a:prstGeom>
          <a:noFill/>
        </p:spPr>
        <p:txBody>
          <a:bodyPr wrap="none" rtlCol="0">
            <a:spAutoFit/>
          </a:bodyPr>
          <a:lstStyle/>
          <a:p>
            <a:r>
              <a:rPr lang="en-US" dirty="0">
                <a:solidFill>
                  <a:schemeClr val="bg1"/>
                </a:solidFill>
              </a:rPr>
              <a:t>Signed</a:t>
            </a:r>
          </a:p>
        </p:txBody>
      </p:sp>
      <p:sp>
        <p:nvSpPr>
          <p:cNvPr id="22" name="TextBox 21">
            <a:extLst>
              <a:ext uri="{FF2B5EF4-FFF2-40B4-BE49-F238E27FC236}">
                <a16:creationId xmlns:a16="http://schemas.microsoft.com/office/drawing/2014/main" id="{F49A8F3E-732A-424D-A7CF-C405DA086A3C}"/>
              </a:ext>
            </a:extLst>
          </p:cNvPr>
          <p:cNvSpPr txBox="1"/>
          <p:nvPr/>
        </p:nvSpPr>
        <p:spPr>
          <a:xfrm>
            <a:off x="3394015" y="5943121"/>
            <a:ext cx="1069908" cy="369332"/>
          </a:xfrm>
          <a:prstGeom prst="rect">
            <a:avLst/>
          </a:prstGeom>
          <a:noFill/>
        </p:spPr>
        <p:txBody>
          <a:bodyPr wrap="none" rtlCol="0">
            <a:spAutoFit/>
          </a:bodyPr>
          <a:lstStyle/>
          <a:p>
            <a:r>
              <a:rPr lang="en-US" dirty="0" err="1">
                <a:solidFill>
                  <a:schemeClr val="bg1"/>
                </a:solidFill>
              </a:rPr>
              <a:t>Kog’Maw</a:t>
            </a:r>
            <a:endParaRPr lang="en-US" dirty="0">
              <a:solidFill>
                <a:schemeClr val="bg1"/>
              </a:solidFill>
            </a:endParaRPr>
          </a:p>
        </p:txBody>
      </p:sp>
      <p:sp>
        <p:nvSpPr>
          <p:cNvPr id="23" name="TextBox 22">
            <a:extLst>
              <a:ext uri="{FF2B5EF4-FFF2-40B4-BE49-F238E27FC236}">
                <a16:creationId xmlns:a16="http://schemas.microsoft.com/office/drawing/2014/main" id="{C346DAF5-3295-47B6-818D-95C93E3E0FD9}"/>
              </a:ext>
            </a:extLst>
          </p:cNvPr>
          <p:cNvSpPr txBox="1"/>
          <p:nvPr/>
        </p:nvSpPr>
        <p:spPr>
          <a:xfrm>
            <a:off x="7858465" y="5940733"/>
            <a:ext cx="809132" cy="369332"/>
          </a:xfrm>
          <a:prstGeom prst="rect">
            <a:avLst/>
          </a:prstGeom>
          <a:noFill/>
        </p:spPr>
        <p:txBody>
          <a:bodyPr wrap="none" rtlCol="0">
            <a:spAutoFit/>
          </a:bodyPr>
          <a:lstStyle/>
          <a:p>
            <a:r>
              <a:rPr lang="en-US" dirty="0" err="1">
                <a:solidFill>
                  <a:schemeClr val="bg1"/>
                </a:solidFill>
              </a:rPr>
              <a:t>Soraka</a:t>
            </a:r>
            <a:endParaRPr lang="en-US" dirty="0">
              <a:solidFill>
                <a:schemeClr val="bg1"/>
              </a:solidFill>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742387" y="3961352"/>
            <a:ext cx="1041288" cy="369332"/>
          </a:xfrm>
          <a:prstGeom prst="rect">
            <a:avLst/>
          </a:prstGeom>
          <a:noFill/>
        </p:spPr>
        <p:txBody>
          <a:bodyPr wrap="square" rtlCol="0">
            <a:spAutoFit/>
          </a:bodyPr>
          <a:lstStyle/>
          <a:p>
            <a:r>
              <a:rPr lang="en-US" dirty="0">
                <a:solidFill>
                  <a:schemeClr val="bg1"/>
                </a:solidFill>
              </a:rPr>
              <a:t>Support</a:t>
            </a:r>
          </a:p>
        </p:txBody>
      </p:sp>
      <p:sp>
        <p:nvSpPr>
          <p:cNvPr id="25" name="TextBox 24">
            <a:extLst>
              <a:ext uri="{FF2B5EF4-FFF2-40B4-BE49-F238E27FC236}">
                <a16:creationId xmlns:a16="http://schemas.microsoft.com/office/drawing/2014/main" id="{CA0657C2-0390-4620-8937-9870441F25F5}"/>
              </a:ext>
            </a:extLst>
          </p:cNvPr>
          <p:cNvSpPr txBox="1"/>
          <p:nvPr/>
        </p:nvSpPr>
        <p:spPr>
          <a:xfrm>
            <a:off x="3603303" y="3995401"/>
            <a:ext cx="651332" cy="369332"/>
          </a:xfrm>
          <a:prstGeom prst="rect">
            <a:avLst/>
          </a:prstGeom>
          <a:noFill/>
        </p:spPr>
        <p:txBody>
          <a:bodyPr wrap="square" rtlCol="0">
            <a:spAutoFit/>
          </a:bodyPr>
          <a:lstStyle/>
          <a:p>
            <a:r>
              <a:rPr lang="en-US" dirty="0">
                <a:solidFill>
                  <a:schemeClr val="bg1"/>
                </a:solidFill>
              </a:rPr>
              <a:t>ACD</a:t>
            </a:r>
          </a:p>
        </p:txBody>
      </p:sp>
      <p:sp>
        <p:nvSpPr>
          <p:cNvPr id="29" name="TextBox 28">
            <a:extLst>
              <a:ext uri="{FF2B5EF4-FFF2-40B4-BE49-F238E27FC236}">
                <a16:creationId xmlns:a16="http://schemas.microsoft.com/office/drawing/2014/main" id="{55B9F083-FF70-4BE6-A2BF-D2663FD232FC}"/>
              </a:ext>
            </a:extLst>
          </p:cNvPr>
          <p:cNvSpPr txBox="1"/>
          <p:nvPr/>
        </p:nvSpPr>
        <p:spPr>
          <a:xfrm>
            <a:off x="1364595" y="1273222"/>
            <a:ext cx="855904" cy="369332"/>
          </a:xfrm>
          <a:prstGeom prst="rect">
            <a:avLst/>
          </a:prstGeom>
          <a:noFill/>
        </p:spPr>
        <p:txBody>
          <a:bodyPr wrap="square" rtlCol="0">
            <a:spAutoFit/>
          </a:bodyPr>
          <a:lstStyle/>
          <a:p>
            <a:r>
              <a:rPr lang="en-US" dirty="0">
                <a:solidFill>
                  <a:schemeClr val="bg1"/>
                </a:solidFill>
              </a:rPr>
              <a:t>Middle</a:t>
            </a:r>
          </a:p>
        </p:txBody>
      </p:sp>
      <p:sp>
        <p:nvSpPr>
          <p:cNvPr id="30" name="TextBox 29">
            <a:extLst>
              <a:ext uri="{FF2B5EF4-FFF2-40B4-BE49-F238E27FC236}">
                <a16:creationId xmlns:a16="http://schemas.microsoft.com/office/drawing/2014/main" id="{38294127-4DDA-44B5-9F1C-86186C4B5406}"/>
              </a:ext>
            </a:extLst>
          </p:cNvPr>
          <p:cNvSpPr txBox="1"/>
          <p:nvPr/>
        </p:nvSpPr>
        <p:spPr>
          <a:xfrm>
            <a:off x="5864924" y="1231182"/>
            <a:ext cx="651332" cy="369332"/>
          </a:xfrm>
          <a:prstGeom prst="rect">
            <a:avLst/>
          </a:prstGeom>
          <a:noFill/>
        </p:spPr>
        <p:txBody>
          <a:bodyPr wrap="square" rtlCol="0">
            <a:spAutoFit/>
          </a:bodyPr>
          <a:lstStyle/>
          <a:p>
            <a:r>
              <a:rPr lang="en-US" dirty="0">
                <a:solidFill>
                  <a:schemeClr val="bg1"/>
                </a:solidFill>
              </a:rPr>
              <a:t>Top</a:t>
            </a:r>
          </a:p>
        </p:txBody>
      </p:sp>
      <p:sp>
        <p:nvSpPr>
          <p:cNvPr id="31" name="TextBox 30">
            <a:extLst>
              <a:ext uri="{FF2B5EF4-FFF2-40B4-BE49-F238E27FC236}">
                <a16:creationId xmlns:a16="http://schemas.microsoft.com/office/drawing/2014/main" id="{4DDAD10B-7CEA-4A12-8BAA-372E9B6ABB6C}"/>
              </a:ext>
            </a:extLst>
          </p:cNvPr>
          <p:cNvSpPr txBox="1"/>
          <p:nvPr/>
        </p:nvSpPr>
        <p:spPr>
          <a:xfrm>
            <a:off x="9948366" y="1229269"/>
            <a:ext cx="902170" cy="369332"/>
          </a:xfrm>
          <a:prstGeom prst="rect">
            <a:avLst/>
          </a:prstGeom>
          <a:noFill/>
        </p:spPr>
        <p:txBody>
          <a:bodyPr wrap="square" rtlCol="0">
            <a:spAutoFit/>
          </a:bodyPr>
          <a:lstStyle/>
          <a:p>
            <a:r>
              <a:rPr lang="en-US" dirty="0" err="1">
                <a:solidFill>
                  <a:schemeClr val="bg1"/>
                </a:solidFill>
              </a:rPr>
              <a:t>Jungler</a:t>
            </a:r>
            <a:endParaRPr lang="en-US" dirty="0">
              <a:solidFill>
                <a:schemeClr val="bg1"/>
              </a:solidFill>
            </a:endParaRPr>
          </a:p>
        </p:txBody>
      </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5" name="Text Placeholder 4">
            <a:extLst>
              <a:ext uri="{FF2B5EF4-FFF2-40B4-BE49-F238E27FC236}">
                <a16:creationId xmlns:a16="http://schemas.microsoft.com/office/drawing/2014/main" id="{CB0E9F23-55D2-C844-9CE8-D16F7CBABC02}"/>
              </a:ext>
            </a:extLst>
          </p:cNvPr>
          <p:cNvSpPr>
            <a:spLocks noGrp="1"/>
          </p:cNvSpPr>
          <p:nvPr>
            <p:ph type="body" idx="1"/>
          </p:nvPr>
        </p:nvSpPr>
        <p:spPr/>
        <p:txBody>
          <a:bodyPr/>
          <a:lstStyle/>
          <a:p>
            <a:r>
              <a:rPr lang="en-US" dirty="0">
                <a:solidFill>
                  <a:schemeClr val="bg1"/>
                </a:solidFill>
              </a:rPr>
              <a:t>Conclusions</a:t>
            </a:r>
          </a:p>
        </p:txBody>
      </p:sp>
      <p:sp>
        <p:nvSpPr>
          <p:cNvPr id="6" name="Content Placeholder 5">
            <a:extLst>
              <a:ext uri="{FF2B5EF4-FFF2-40B4-BE49-F238E27FC236}">
                <a16:creationId xmlns:a16="http://schemas.microsoft.com/office/drawing/2014/main" id="{4DB97CEB-3619-CB45-A6AB-F9D47C3DE718}"/>
              </a:ext>
            </a:extLst>
          </p:cNvPr>
          <p:cNvSpPr>
            <a:spLocks noGrp="1"/>
          </p:cNvSpPr>
          <p:nvPr>
            <p:ph sz="half" idx="2"/>
          </p:nvPr>
        </p:nvSpPr>
        <p:spPr/>
        <p:txBody>
          <a:bodyPr>
            <a:normAutofit fontScale="92500" lnSpcReduction="20000"/>
          </a:bodyPr>
          <a:lstStyle/>
          <a:p>
            <a:r>
              <a:rPr lang="en-US" dirty="0">
                <a:solidFill>
                  <a:schemeClr val="bg1"/>
                </a:solidFill>
              </a:rPr>
              <a:t>Correlation analysis revealed no obvious, strong interactions/dependencies</a:t>
            </a:r>
          </a:p>
          <a:p>
            <a:r>
              <a:rPr lang="en-US" dirty="0">
                <a:solidFill>
                  <a:schemeClr val="bg1"/>
                </a:solidFill>
              </a:rPr>
              <a:t>Combining variables allowed for creation of a viability score</a:t>
            </a:r>
          </a:p>
        </p:txBody>
      </p:sp>
      <p:sp>
        <p:nvSpPr>
          <p:cNvPr id="7" name="Text Placeholder 6">
            <a:extLst>
              <a:ext uri="{FF2B5EF4-FFF2-40B4-BE49-F238E27FC236}">
                <a16:creationId xmlns:a16="http://schemas.microsoft.com/office/drawing/2014/main" id="{AB167561-9EA0-FA49-971B-AF30E706A3E9}"/>
              </a:ext>
            </a:extLst>
          </p:cNvPr>
          <p:cNvSpPr>
            <a:spLocks noGrp="1"/>
          </p:cNvSpPr>
          <p:nvPr>
            <p:ph type="body" sz="quarter" idx="3"/>
          </p:nvPr>
        </p:nvSpPr>
        <p:spPr/>
        <p:txBody>
          <a:bodyPr/>
          <a:lstStyle/>
          <a:p>
            <a:r>
              <a:rPr lang="en-US" dirty="0">
                <a:solidFill>
                  <a:schemeClr val="bg1"/>
                </a:solidFill>
              </a:rPr>
              <a:t>Limitations/Caveats</a:t>
            </a:r>
          </a:p>
        </p:txBody>
      </p:sp>
      <p:sp>
        <p:nvSpPr>
          <p:cNvPr id="8" name="Content Placeholder 7">
            <a:extLst>
              <a:ext uri="{FF2B5EF4-FFF2-40B4-BE49-F238E27FC236}">
                <a16:creationId xmlns:a16="http://schemas.microsoft.com/office/drawing/2014/main" id="{26E35FAA-384D-9846-A513-3D0B414AA090}"/>
              </a:ext>
            </a:extLst>
          </p:cNvPr>
          <p:cNvSpPr>
            <a:spLocks noGrp="1"/>
          </p:cNvSpPr>
          <p:nvPr>
            <p:ph sz="quarter" idx="4"/>
          </p:nvPr>
        </p:nvSpPr>
        <p:spPr/>
        <p:txBody>
          <a:bodyPr>
            <a:normAutofit fontScale="92500" lnSpcReduction="20000"/>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p:txBody>
      </p:sp>
    </p:spTree>
    <p:extLst>
      <p:ext uri="{BB962C8B-B14F-4D97-AF65-F5344CB8AC3E}">
        <p14:creationId xmlns:p14="http://schemas.microsoft.com/office/powerpoint/2010/main" val="7667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4392B6A6-0F1A-AC46-A747-476B33855A0D}"/>
              </a:ext>
            </a:extLst>
          </p:cNvPr>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57" name="Freeform 22">
              <a:extLst>
                <a:ext uri="{FF2B5EF4-FFF2-40B4-BE49-F238E27FC236}">
                  <a16:creationId xmlns:a16="http://schemas.microsoft.com/office/drawing/2014/main" id="{1056D143-B659-154E-BBC1-6344689C5F2E}"/>
                </a:ext>
              </a:extLst>
            </p:cNvPr>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23">
              <a:extLst>
                <a:ext uri="{FF2B5EF4-FFF2-40B4-BE49-F238E27FC236}">
                  <a16:creationId xmlns:a16="http://schemas.microsoft.com/office/drawing/2014/main" id="{0C4CD213-6F90-354C-86F7-086C34DCBA66}"/>
                </a:ext>
              </a:extLst>
            </p:cNvPr>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24">
              <a:extLst>
                <a:ext uri="{FF2B5EF4-FFF2-40B4-BE49-F238E27FC236}">
                  <a16:creationId xmlns:a16="http://schemas.microsoft.com/office/drawing/2014/main" id="{9B2641DE-272C-E141-8048-31388736D18D}"/>
                </a:ext>
              </a:extLst>
            </p:cNvPr>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3" name="Group 82">
            <a:extLst>
              <a:ext uri="{FF2B5EF4-FFF2-40B4-BE49-F238E27FC236}">
                <a16:creationId xmlns:a16="http://schemas.microsoft.com/office/drawing/2014/main" id="{6D73678D-7753-3C40-8642-3E96294D99A3}"/>
              </a:ext>
            </a:extLst>
          </p:cNvPr>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84" name="Freeform 25">
              <a:extLst>
                <a:ext uri="{FF2B5EF4-FFF2-40B4-BE49-F238E27FC236}">
                  <a16:creationId xmlns:a16="http://schemas.microsoft.com/office/drawing/2014/main" id="{034D3FD3-6395-CA4A-B77A-C17EC7DEEAEE}"/>
                </a:ext>
              </a:extLst>
            </p:cNvPr>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 name="Freeform 26">
              <a:extLst>
                <a:ext uri="{FF2B5EF4-FFF2-40B4-BE49-F238E27FC236}">
                  <a16:creationId xmlns:a16="http://schemas.microsoft.com/office/drawing/2014/main" id="{BA0B40AF-4DCD-8C40-835B-050B10DCCCFB}"/>
                </a:ext>
              </a:extLst>
            </p:cNvPr>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Freeform 27">
              <a:extLst>
                <a:ext uri="{FF2B5EF4-FFF2-40B4-BE49-F238E27FC236}">
                  <a16:creationId xmlns:a16="http://schemas.microsoft.com/office/drawing/2014/main" id="{BC3E7D79-CDEE-ED40-8795-7221990AF84D}"/>
                </a:ext>
              </a:extLst>
            </p:cNvPr>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4" name="Group 93">
            <a:extLst>
              <a:ext uri="{FF2B5EF4-FFF2-40B4-BE49-F238E27FC236}">
                <a16:creationId xmlns:a16="http://schemas.microsoft.com/office/drawing/2014/main" id="{8ED89F31-22F7-F743-BAAC-8020DE52BCEC}"/>
              </a:ext>
            </a:extLst>
          </p:cNvPr>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5" name="Freeform 28">
              <a:extLst>
                <a:ext uri="{FF2B5EF4-FFF2-40B4-BE49-F238E27FC236}">
                  <a16:creationId xmlns:a16="http://schemas.microsoft.com/office/drawing/2014/main" id="{0C002838-4A7F-2B49-9CB0-C1ECB051A2F3}"/>
                </a:ext>
              </a:extLst>
            </p:cNvPr>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6" name="Freeform 29">
              <a:extLst>
                <a:ext uri="{FF2B5EF4-FFF2-40B4-BE49-F238E27FC236}">
                  <a16:creationId xmlns:a16="http://schemas.microsoft.com/office/drawing/2014/main" id="{082FA074-FBA6-0E44-8D06-416A3743498E}"/>
                </a:ext>
              </a:extLst>
            </p:cNvPr>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7" name="Freeform 30">
              <a:extLst>
                <a:ext uri="{FF2B5EF4-FFF2-40B4-BE49-F238E27FC236}">
                  <a16:creationId xmlns:a16="http://schemas.microsoft.com/office/drawing/2014/main" id="{37E9CD1B-5AA4-D748-A618-DA8F3532C38C}"/>
                </a:ext>
              </a:extLst>
            </p:cNvPr>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8" name="Group 97">
            <a:extLst>
              <a:ext uri="{FF2B5EF4-FFF2-40B4-BE49-F238E27FC236}">
                <a16:creationId xmlns:a16="http://schemas.microsoft.com/office/drawing/2014/main" id="{BD7DD403-E673-A84D-915A-B72DE3E467BD}"/>
              </a:ext>
            </a:extLst>
          </p:cNvPr>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9" name="Freeform 31">
              <a:extLst>
                <a:ext uri="{FF2B5EF4-FFF2-40B4-BE49-F238E27FC236}">
                  <a16:creationId xmlns:a16="http://schemas.microsoft.com/office/drawing/2014/main" id="{B50B18D4-255A-E246-BF53-B9764BF690E2}"/>
                </a:ext>
              </a:extLst>
            </p:cNvPr>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32">
              <a:extLst>
                <a:ext uri="{FF2B5EF4-FFF2-40B4-BE49-F238E27FC236}">
                  <a16:creationId xmlns:a16="http://schemas.microsoft.com/office/drawing/2014/main" id="{AC55473E-410B-274E-965E-5BD8957550DC}"/>
                </a:ext>
              </a:extLst>
            </p:cNvPr>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33">
              <a:extLst>
                <a:ext uri="{FF2B5EF4-FFF2-40B4-BE49-F238E27FC236}">
                  <a16:creationId xmlns:a16="http://schemas.microsoft.com/office/drawing/2014/main" id="{E7489A60-A4BA-644D-A144-E76F4C525633}"/>
                </a:ext>
              </a:extLst>
            </p:cNvPr>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2" name="Group 101">
            <a:extLst>
              <a:ext uri="{FF2B5EF4-FFF2-40B4-BE49-F238E27FC236}">
                <a16:creationId xmlns:a16="http://schemas.microsoft.com/office/drawing/2014/main" id="{E5F68328-43B4-584D-906D-1ABC295C53EC}"/>
              </a:ext>
            </a:extLst>
          </p:cNvPr>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103" name="Freeform 34">
              <a:extLst>
                <a:ext uri="{FF2B5EF4-FFF2-40B4-BE49-F238E27FC236}">
                  <a16:creationId xmlns:a16="http://schemas.microsoft.com/office/drawing/2014/main" id="{C94F1A41-89CF-864F-A02C-FC4610939F37}"/>
                </a:ext>
              </a:extLst>
            </p:cNvPr>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35">
              <a:extLst>
                <a:ext uri="{FF2B5EF4-FFF2-40B4-BE49-F238E27FC236}">
                  <a16:creationId xmlns:a16="http://schemas.microsoft.com/office/drawing/2014/main" id="{E11E0BE8-A4DD-744A-ABF1-3060E90F091A}"/>
                </a:ext>
              </a:extLst>
            </p:cNvPr>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5" name="Group 81">
            <a:extLst>
              <a:ext uri="{FF2B5EF4-FFF2-40B4-BE49-F238E27FC236}">
                <a16:creationId xmlns:a16="http://schemas.microsoft.com/office/drawing/2014/main" id="{74EE59DE-D9E9-294B-B4F5-F91AC3DFF9E2}"/>
              </a:ext>
            </a:extLst>
          </p:cNvPr>
          <p:cNvGrpSpPr/>
          <p:nvPr/>
        </p:nvGrpSpPr>
        <p:grpSpPr>
          <a:xfrm flipH="1" flipV="1">
            <a:off x="7258012" y="3897013"/>
            <a:ext cx="1461718" cy="995810"/>
            <a:chOff x="3376482" y="1459073"/>
            <a:chExt cx="455253" cy="221445"/>
          </a:xfrm>
        </p:grpSpPr>
        <p:cxnSp>
          <p:nvCxnSpPr>
            <p:cNvPr id="106" name="Straight Connector 105">
              <a:extLst>
                <a:ext uri="{FF2B5EF4-FFF2-40B4-BE49-F238E27FC236}">
                  <a16:creationId xmlns:a16="http://schemas.microsoft.com/office/drawing/2014/main" id="{021A226F-84D6-4845-AA8E-18C2B0011C69}"/>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C7AF316-CA29-C449-A8ED-AECA39D050B5}"/>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D4036E6-FCF4-AB40-A77D-E8D152D38263}"/>
              </a:ext>
            </a:extLst>
          </p:cNvPr>
          <p:cNvGrpSpPr/>
          <p:nvPr/>
        </p:nvGrpSpPr>
        <p:grpSpPr>
          <a:xfrm>
            <a:off x="9146553" y="1688653"/>
            <a:ext cx="2623176" cy="739977"/>
            <a:chOff x="1879600" y="3087314"/>
            <a:chExt cx="4564985" cy="444397"/>
          </a:xfrm>
        </p:grpSpPr>
        <p:sp>
          <p:nvSpPr>
            <p:cNvPr id="109" name="Text Box 10">
              <a:extLst>
                <a:ext uri="{FF2B5EF4-FFF2-40B4-BE49-F238E27FC236}">
                  <a16:creationId xmlns:a16="http://schemas.microsoft.com/office/drawing/2014/main" id="{BDF73F51-55DC-EA40-B159-6A3A930E5AA1}"/>
                </a:ext>
              </a:extLst>
            </p:cNvPr>
            <p:cNvSpPr txBox="1">
              <a:spLocks noChangeArrowheads="1"/>
            </p:cNvSpPr>
            <p:nvPr/>
          </p:nvSpPr>
          <p:spPr bwMode="auto">
            <a:xfrm>
              <a:off x="1879600" y="3365358"/>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0" name="Rectangle 109">
              <a:extLst>
                <a:ext uri="{FF2B5EF4-FFF2-40B4-BE49-F238E27FC236}">
                  <a16:creationId xmlns:a16="http://schemas.microsoft.com/office/drawing/2014/main" id="{7A386A19-90E3-604B-8055-9FA7827FEF52}"/>
                </a:ext>
              </a:extLst>
            </p:cNvPr>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Blue Team</a:t>
              </a:r>
            </a:p>
          </p:txBody>
        </p:sp>
      </p:grpSp>
      <p:grpSp>
        <p:nvGrpSpPr>
          <p:cNvPr id="111" name="Group 110">
            <a:extLst>
              <a:ext uri="{FF2B5EF4-FFF2-40B4-BE49-F238E27FC236}">
                <a16:creationId xmlns:a16="http://schemas.microsoft.com/office/drawing/2014/main" id="{86B58784-C475-2949-AE1E-5E30F34260D7}"/>
              </a:ext>
            </a:extLst>
          </p:cNvPr>
          <p:cNvGrpSpPr/>
          <p:nvPr/>
        </p:nvGrpSpPr>
        <p:grpSpPr>
          <a:xfrm>
            <a:off x="646910" y="1994335"/>
            <a:ext cx="2623176" cy="739976"/>
            <a:chOff x="1879600" y="3087314"/>
            <a:chExt cx="4564985" cy="444396"/>
          </a:xfrm>
        </p:grpSpPr>
        <p:sp>
          <p:nvSpPr>
            <p:cNvPr id="112" name="Text Box 10">
              <a:extLst>
                <a:ext uri="{FF2B5EF4-FFF2-40B4-BE49-F238E27FC236}">
                  <a16:creationId xmlns:a16="http://schemas.microsoft.com/office/drawing/2014/main" id="{8583B798-6B81-4E43-ACF3-C5A900B1BBC0}"/>
                </a:ext>
              </a:extLst>
            </p:cNvPr>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3" name="Rectangle 112">
              <a:extLst>
                <a:ext uri="{FF2B5EF4-FFF2-40B4-BE49-F238E27FC236}">
                  <a16:creationId xmlns:a16="http://schemas.microsoft.com/office/drawing/2014/main" id="{E0FB875C-9B71-A145-BBDE-1EABDA885101}"/>
                </a:ext>
              </a:extLst>
            </p:cNvPr>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114" name="Group 113">
            <a:extLst>
              <a:ext uri="{FF2B5EF4-FFF2-40B4-BE49-F238E27FC236}">
                <a16:creationId xmlns:a16="http://schemas.microsoft.com/office/drawing/2014/main" id="{C7C49C7C-F6C8-BC48-9623-D03CB36A58E5}"/>
              </a:ext>
            </a:extLst>
          </p:cNvPr>
          <p:cNvGrpSpPr/>
          <p:nvPr/>
        </p:nvGrpSpPr>
        <p:grpSpPr>
          <a:xfrm>
            <a:off x="5001541" y="4823651"/>
            <a:ext cx="2623176" cy="1170862"/>
            <a:chOff x="1879600" y="3087314"/>
            <a:chExt cx="4564985" cy="703167"/>
          </a:xfrm>
        </p:grpSpPr>
        <p:sp>
          <p:nvSpPr>
            <p:cNvPr id="115" name="Text Box 10">
              <a:extLst>
                <a:ext uri="{FF2B5EF4-FFF2-40B4-BE49-F238E27FC236}">
                  <a16:creationId xmlns:a16="http://schemas.microsoft.com/office/drawing/2014/main" id="{53DB152E-45E4-174D-8C9F-C039C4C34363}"/>
                </a:ext>
              </a:extLst>
            </p:cNvPr>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Five core abilities, two spells and seven items</a:t>
              </a:r>
            </a:p>
          </p:txBody>
        </p:sp>
        <p:sp>
          <p:nvSpPr>
            <p:cNvPr id="116" name="Rectangle 115">
              <a:extLst>
                <a:ext uri="{FF2B5EF4-FFF2-40B4-BE49-F238E27FC236}">
                  <a16:creationId xmlns:a16="http://schemas.microsoft.com/office/drawing/2014/main" id="{C2F15ECA-15B0-4C4E-9377-D1EDC15A3506}"/>
                </a:ext>
              </a:extLst>
            </p:cNvPr>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Champions</a:t>
              </a:r>
            </a:p>
          </p:txBody>
        </p:sp>
      </p:grpSp>
      <p:sp>
        <p:nvSpPr>
          <p:cNvPr id="117" name="Rectangle 116">
            <a:extLst>
              <a:ext uri="{FF2B5EF4-FFF2-40B4-BE49-F238E27FC236}">
                <a16:creationId xmlns:a16="http://schemas.microsoft.com/office/drawing/2014/main" id="{C0067C05-FBEE-7248-8EBE-8B72C80A0AA5}"/>
              </a:ext>
            </a:extLst>
          </p:cNvPr>
          <p:cNvSpPr/>
          <p:nvPr/>
        </p:nvSpPr>
        <p:spPr>
          <a:xfrm>
            <a:off x="8893316" y="4623083"/>
            <a:ext cx="1828800" cy="365760"/>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Towers</a:t>
            </a:r>
          </a:p>
        </p:txBody>
      </p:sp>
      <p:sp>
        <p:nvSpPr>
          <p:cNvPr id="118" name="Rectangle 117">
            <a:extLst>
              <a:ext uri="{FF2B5EF4-FFF2-40B4-BE49-F238E27FC236}">
                <a16:creationId xmlns:a16="http://schemas.microsoft.com/office/drawing/2014/main" id="{92BA2D6A-1CF9-8D4F-A382-AD8306370451}"/>
              </a:ext>
            </a:extLst>
          </p:cNvPr>
          <p:cNvSpPr/>
          <p:nvPr/>
        </p:nvSpPr>
        <p:spPr>
          <a:xfrm>
            <a:off x="1154690" y="4634756"/>
            <a:ext cx="1828800" cy="365760"/>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Minions</a:t>
            </a:r>
          </a:p>
        </p:txBody>
      </p:sp>
      <p:grpSp>
        <p:nvGrpSpPr>
          <p:cNvPr id="119" name="Group 81">
            <a:extLst>
              <a:ext uri="{FF2B5EF4-FFF2-40B4-BE49-F238E27FC236}">
                <a16:creationId xmlns:a16="http://schemas.microsoft.com/office/drawing/2014/main" id="{9B722FAA-BA4B-2149-9C65-CE3B675BBD50}"/>
              </a:ext>
            </a:extLst>
          </p:cNvPr>
          <p:cNvGrpSpPr/>
          <p:nvPr/>
        </p:nvGrpSpPr>
        <p:grpSpPr>
          <a:xfrm rot="8196604" flipH="1" flipV="1">
            <a:off x="8183709" y="1645999"/>
            <a:ext cx="724076" cy="635278"/>
            <a:chOff x="3376482" y="1459073"/>
            <a:chExt cx="455253" cy="221445"/>
          </a:xfrm>
        </p:grpSpPr>
        <p:cxnSp>
          <p:nvCxnSpPr>
            <p:cNvPr id="120" name="Straight Connector 119">
              <a:extLst>
                <a:ext uri="{FF2B5EF4-FFF2-40B4-BE49-F238E27FC236}">
                  <a16:creationId xmlns:a16="http://schemas.microsoft.com/office/drawing/2014/main" id="{BE28822C-98F9-CD4D-ADE8-2FADC98F395D}"/>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DB509A1-9CD9-3140-8D4F-979CFAA0ACC7}"/>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2" name="Group 81">
            <a:extLst>
              <a:ext uri="{FF2B5EF4-FFF2-40B4-BE49-F238E27FC236}">
                <a16:creationId xmlns:a16="http://schemas.microsoft.com/office/drawing/2014/main" id="{4301C1F5-FFAC-A343-8A0F-F1C3E5F191F2}"/>
              </a:ext>
            </a:extLst>
          </p:cNvPr>
          <p:cNvGrpSpPr/>
          <p:nvPr/>
        </p:nvGrpSpPr>
        <p:grpSpPr>
          <a:xfrm flipV="1">
            <a:off x="3145508" y="3897013"/>
            <a:ext cx="1770095" cy="995810"/>
            <a:chOff x="3280437" y="1459073"/>
            <a:chExt cx="551298" cy="221445"/>
          </a:xfrm>
        </p:grpSpPr>
        <p:cxnSp>
          <p:nvCxnSpPr>
            <p:cNvPr id="123" name="Straight Connector 122">
              <a:extLst>
                <a:ext uri="{FF2B5EF4-FFF2-40B4-BE49-F238E27FC236}">
                  <a16:creationId xmlns:a16="http://schemas.microsoft.com/office/drawing/2014/main" id="{1C964220-25B1-4C4C-81F3-80E4AF2DA414}"/>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3BBE44-77A1-B041-984D-98F9BAA5FE40}"/>
                </a:ext>
              </a:extLst>
            </p:cNvPr>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5" name="Group 81">
            <a:extLst>
              <a:ext uri="{FF2B5EF4-FFF2-40B4-BE49-F238E27FC236}">
                <a16:creationId xmlns:a16="http://schemas.microsoft.com/office/drawing/2014/main" id="{64950402-01DD-4247-8922-E80276F986F0}"/>
              </a:ext>
            </a:extLst>
          </p:cNvPr>
          <p:cNvGrpSpPr/>
          <p:nvPr/>
        </p:nvGrpSpPr>
        <p:grpSpPr>
          <a:xfrm rot="13403396" flipV="1">
            <a:off x="3008213" y="1570056"/>
            <a:ext cx="806411" cy="1097276"/>
            <a:chOff x="3376482" y="1457904"/>
            <a:chExt cx="507024" cy="382489"/>
          </a:xfrm>
        </p:grpSpPr>
        <p:cxnSp>
          <p:nvCxnSpPr>
            <p:cNvPr id="126" name="Straight Connector 125">
              <a:extLst>
                <a:ext uri="{FF2B5EF4-FFF2-40B4-BE49-F238E27FC236}">
                  <a16:creationId xmlns:a16="http://schemas.microsoft.com/office/drawing/2014/main" id="{2BA7290E-F713-514A-83D1-B7041FEF4727}"/>
                </a:ext>
              </a:extLst>
            </p:cNvPr>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DC807D0-F0D3-8B40-9CE1-553A1CD0D32C}"/>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id="{6A25725C-355F-7544-B7E6-75AF5A088974}"/>
              </a:ext>
            </a:extLst>
          </p:cNvPr>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CF66D5D-016A-5F49-8F2F-102799A57426}"/>
              </a:ext>
            </a:extLst>
          </p:cNvPr>
          <p:cNvGrpSpPr/>
          <p:nvPr/>
        </p:nvGrpSpPr>
        <p:grpSpPr>
          <a:xfrm>
            <a:off x="2926109" y="41145"/>
            <a:ext cx="6774039" cy="1784356"/>
            <a:chOff x="3341511" y="258228"/>
            <a:chExt cx="5508978" cy="1446550"/>
          </a:xfrm>
        </p:grpSpPr>
        <p:sp>
          <p:nvSpPr>
            <p:cNvPr id="130" name="TextBox 129">
              <a:extLst>
                <a:ext uri="{FF2B5EF4-FFF2-40B4-BE49-F238E27FC236}">
                  <a16:creationId xmlns:a16="http://schemas.microsoft.com/office/drawing/2014/main" id="{00721583-C0DB-1846-8FBC-FA39E0492DF7}"/>
                </a:ext>
              </a:extLst>
            </p:cNvPr>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131" name="TextBox 130">
              <a:extLst>
                <a:ext uri="{FF2B5EF4-FFF2-40B4-BE49-F238E27FC236}">
                  <a16:creationId xmlns:a16="http://schemas.microsoft.com/office/drawing/2014/main" id="{954D3E33-DFFA-9D4F-9E4B-A27300FC6E4E}"/>
                </a:ext>
              </a:extLst>
            </p:cNvPr>
            <p:cNvSpPr txBox="1"/>
            <p:nvPr/>
          </p:nvSpPr>
          <p:spPr>
            <a:xfrm>
              <a:off x="5314507" y="843004"/>
              <a:ext cx="1562986" cy="299412"/>
            </a:xfrm>
            <a:prstGeom prst="rect">
              <a:avLst/>
            </a:prstGeom>
            <a:noFill/>
          </p:spPr>
          <p:txBody>
            <a:bodyPr wrap="square" rtlCol="0">
              <a:spAutoFit/>
            </a:bodyPr>
            <a:lstStyle/>
            <a:p>
              <a:endParaRPr lang="en-US" dirty="0">
                <a:solidFill>
                  <a:schemeClr val="bg1">
                    <a:lumMod val="85000"/>
                  </a:schemeClr>
                </a:solidFill>
                <a:latin typeface="Candara" panose="020E0502030303020204" pitchFamily="34" charset="0"/>
              </a:endParaRPr>
            </a:p>
          </p:txBody>
        </p:sp>
      </p:grpSp>
    </p:spTree>
    <p:extLst>
      <p:ext uri="{BB962C8B-B14F-4D97-AF65-F5344CB8AC3E}">
        <p14:creationId xmlns:p14="http://schemas.microsoft.com/office/powerpoint/2010/main" val="117070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up)">
                                      <p:cBhvr>
                                        <p:cTn id="16" dur="500"/>
                                        <p:tgtEl>
                                          <p:spTgt spid="12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1000"/>
                                        <p:tgtEl>
                                          <p:spTgt spid="114"/>
                                        </p:tgtEl>
                                      </p:cBhvr>
                                    </p:animEffect>
                                    <p:anim calcmode="lin" valueType="num">
                                      <p:cBhvr>
                                        <p:cTn id="21" dur="1000" fill="hold"/>
                                        <p:tgtEl>
                                          <p:spTgt spid="114"/>
                                        </p:tgtEl>
                                        <p:attrNameLst>
                                          <p:attrName>ppt_x</p:attrName>
                                        </p:attrNameLst>
                                      </p:cBhvr>
                                      <p:tavLst>
                                        <p:tav tm="0">
                                          <p:val>
                                            <p:strVal val="#ppt_x"/>
                                          </p:val>
                                        </p:tav>
                                        <p:tav tm="100000">
                                          <p:val>
                                            <p:strVal val="#ppt_x"/>
                                          </p:val>
                                        </p:tav>
                                      </p:tavLst>
                                    </p:anim>
                                    <p:anim calcmode="lin" valueType="num">
                                      <p:cBhvr>
                                        <p:cTn id="22" dur="1000" fill="hold"/>
                                        <p:tgtEl>
                                          <p:spTgt spid="114"/>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accel="50000" decel="50000"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fill="hold"/>
                                        <p:tgtEl>
                                          <p:spTgt spid="98"/>
                                        </p:tgtEl>
                                        <p:attrNameLst>
                                          <p:attrName>ppt_x</p:attrName>
                                        </p:attrNameLst>
                                      </p:cBhvr>
                                      <p:tavLst>
                                        <p:tav tm="0">
                                          <p:val>
                                            <p:strVal val="0-#ppt_w/2"/>
                                          </p:val>
                                        </p:tav>
                                        <p:tav tm="100000">
                                          <p:val>
                                            <p:strVal val="#ppt_x"/>
                                          </p:val>
                                        </p:tav>
                                      </p:tavLst>
                                    </p:anim>
                                    <p:anim calcmode="lin" valueType="num">
                                      <p:cBhvr additive="base">
                                        <p:cTn id="27" dur="500" fill="hold"/>
                                        <p:tgtEl>
                                          <p:spTgt spid="98"/>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right)">
                                      <p:cBhvr>
                                        <p:cTn id="31" dur="500"/>
                                        <p:tgtEl>
                                          <p:spTgt spid="122"/>
                                        </p:tgtEl>
                                      </p:cBhvr>
                                    </p:animEffect>
                                  </p:childTnLst>
                                </p:cTn>
                              </p:par>
                            </p:childTnLst>
                          </p:cTn>
                        </p:par>
                        <p:par>
                          <p:cTn id="32" fill="hold">
                            <p:stCondLst>
                              <p:cond delay="3500"/>
                            </p:stCondLst>
                            <p:childTnLst>
                              <p:par>
                                <p:cTn id="33" presetID="2" presetClass="entr" presetSubtype="2" accel="50000" decel="5000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additive="base">
                                        <p:cTn id="35" dur="500" fill="hold"/>
                                        <p:tgtEl>
                                          <p:spTgt spid="83"/>
                                        </p:tgtEl>
                                        <p:attrNameLst>
                                          <p:attrName>ppt_x</p:attrName>
                                        </p:attrNameLst>
                                      </p:cBhvr>
                                      <p:tavLst>
                                        <p:tav tm="0">
                                          <p:val>
                                            <p:strVal val="1+#ppt_w/2"/>
                                          </p:val>
                                        </p:tav>
                                        <p:tav tm="100000">
                                          <p:val>
                                            <p:strVal val="#ppt_x"/>
                                          </p:val>
                                        </p:tav>
                                      </p:tavLst>
                                    </p:anim>
                                    <p:anim calcmode="lin" valueType="num">
                                      <p:cBhvr additive="base">
                                        <p:cTn id="36" dur="500" fill="hold"/>
                                        <p:tgtEl>
                                          <p:spTgt spid="83"/>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500"/>
                                        <p:tgtEl>
                                          <p:spTgt spid="105"/>
                                        </p:tgtEl>
                                      </p:cBhvr>
                                    </p:animEffect>
                                  </p:childTnLst>
                                </p:cTn>
                              </p:par>
                            </p:childTnLst>
                          </p:cTn>
                        </p:par>
                        <p:par>
                          <p:cTn id="41" fill="hold">
                            <p:stCondLst>
                              <p:cond delay="4500"/>
                            </p:stCondLst>
                            <p:childTnLst>
                              <p:par>
                                <p:cTn id="42" presetID="2" presetClass="entr" presetSubtype="8" accel="50000" decel="5000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 calcmode="lin" valueType="num">
                                      <p:cBhvr additive="base">
                                        <p:cTn id="44" dur="500" fill="hold"/>
                                        <p:tgtEl>
                                          <p:spTgt spid="94"/>
                                        </p:tgtEl>
                                        <p:attrNameLst>
                                          <p:attrName>ppt_x</p:attrName>
                                        </p:attrNameLst>
                                      </p:cBhvr>
                                      <p:tavLst>
                                        <p:tav tm="0">
                                          <p:val>
                                            <p:strVal val="0-#ppt_w/2"/>
                                          </p:val>
                                        </p:tav>
                                        <p:tav tm="100000">
                                          <p:val>
                                            <p:strVal val="#ppt_x"/>
                                          </p:val>
                                        </p:tav>
                                      </p:tavLst>
                                    </p:anim>
                                    <p:anim calcmode="lin" valueType="num">
                                      <p:cBhvr additive="base">
                                        <p:cTn id="45" dur="500" fill="hold"/>
                                        <p:tgtEl>
                                          <p:spTgt spid="94"/>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2" presetClass="entr" presetSubtype="2" fill="hold"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wipe(right)">
                                      <p:cBhvr>
                                        <p:cTn id="49" dur="500"/>
                                        <p:tgtEl>
                                          <p:spTgt spid="125"/>
                                        </p:tgtEl>
                                      </p:cBhvr>
                                    </p:animEffect>
                                  </p:childTnLst>
                                </p:cTn>
                              </p:par>
                            </p:childTnLst>
                          </p:cTn>
                        </p:par>
                        <p:par>
                          <p:cTn id="50" fill="hold">
                            <p:stCondLst>
                              <p:cond delay="5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1000"/>
                                        <p:tgtEl>
                                          <p:spTgt spid="111"/>
                                        </p:tgtEl>
                                      </p:cBhvr>
                                    </p:animEffect>
                                    <p:anim calcmode="lin" valueType="num">
                                      <p:cBhvr>
                                        <p:cTn id="54" dur="1000" fill="hold"/>
                                        <p:tgtEl>
                                          <p:spTgt spid="111"/>
                                        </p:tgtEl>
                                        <p:attrNameLst>
                                          <p:attrName>ppt_x</p:attrName>
                                        </p:attrNameLst>
                                      </p:cBhvr>
                                      <p:tavLst>
                                        <p:tav tm="0">
                                          <p:val>
                                            <p:strVal val="#ppt_x"/>
                                          </p:val>
                                        </p:tav>
                                        <p:tav tm="100000">
                                          <p:val>
                                            <p:strVal val="#ppt_x"/>
                                          </p:val>
                                        </p:tav>
                                      </p:tavLst>
                                    </p:anim>
                                    <p:anim calcmode="lin" valueType="num">
                                      <p:cBhvr>
                                        <p:cTn id="55" dur="100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2" presetClass="entr" presetSubtype="2" accel="50000" decel="5000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1+#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left)">
                                      <p:cBhvr>
                                        <p:cTn id="64" dur="500"/>
                                        <p:tgtEl>
                                          <p:spTgt spid="119"/>
                                        </p:tgtEl>
                                      </p:cBhvr>
                                    </p:animEffect>
                                  </p:childTnLst>
                                </p:cTn>
                              </p:par>
                            </p:childTnLst>
                          </p:cTn>
                        </p:par>
                        <p:par>
                          <p:cTn id="65" fill="hold">
                            <p:stCondLst>
                              <p:cond delay="7500"/>
                            </p:stCondLst>
                            <p:childTnLst>
                              <p:par>
                                <p:cTn id="66" presetID="42" presetClass="entr" presetSubtype="0"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Effect transition="in" filter="fade">
                                      <p:cBhvr>
                                        <p:cTn id="68" dur="1000"/>
                                        <p:tgtEl>
                                          <p:spTgt spid="108"/>
                                        </p:tgtEl>
                                      </p:cBhvr>
                                    </p:animEffect>
                                    <p:anim calcmode="lin" valueType="num">
                                      <p:cBhvr>
                                        <p:cTn id="69" dur="1000" fill="hold"/>
                                        <p:tgtEl>
                                          <p:spTgt spid="108"/>
                                        </p:tgtEl>
                                        <p:attrNameLst>
                                          <p:attrName>ppt_x</p:attrName>
                                        </p:attrNameLst>
                                      </p:cBhvr>
                                      <p:tavLst>
                                        <p:tav tm="0">
                                          <p:val>
                                            <p:strVal val="#ppt_x"/>
                                          </p:val>
                                        </p:tav>
                                        <p:tav tm="100000">
                                          <p:val>
                                            <p:strVal val="#ppt_x"/>
                                          </p:val>
                                        </p:tav>
                                      </p:tavLst>
                                    </p:anim>
                                    <p:anim calcmode="lin" valueType="num">
                                      <p:cBhvr>
                                        <p:cTn id="70"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8451" y="3824372"/>
            <a:ext cx="968215"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634884" y="3220220"/>
            <a:ext cx="687111"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SOLO</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25" name="Picture 2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126" name="Picture 6" descr="3840 x 1080] League of Legends, Red and Blue buff : multiwall">
            <a:extLst>
              <a:ext uri="{FF2B5EF4-FFF2-40B4-BE49-F238E27FC236}">
                <a16:creationId xmlns:a16="http://schemas.microsoft.com/office/drawing/2014/main" id="{A856E609-5857-E145-B58D-BCC7671E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p:cNvGrpSpPr/>
          <p:nvPr/>
        </p:nvGrpSpPr>
        <p:grpSpPr>
          <a:xfrm>
            <a:off x="2364479" y="100852"/>
            <a:ext cx="7463041"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CREATE A SUPER SQUAD</a:t>
              </a:r>
            </a:p>
          </p:txBody>
        </p:sp>
        <p:sp>
          <p:nvSpPr>
            <p:cNvPr id="8" name="TextBox 7"/>
            <p:cNvSpPr txBox="1"/>
            <p:nvPr/>
          </p:nvSpPr>
          <p:spPr>
            <a:xfrm>
              <a:off x="4030132" y="843004"/>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sp>
        <p:nvSpPr>
          <p:cNvPr id="33" name="TextBox 32"/>
          <p:cNvSpPr txBox="1"/>
          <p:nvPr/>
        </p:nvSpPr>
        <p:spPr>
          <a:xfrm>
            <a:off x="861061"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EF3425"/>
                </a:solidFill>
                <a:effectLst/>
                <a:uLnTx/>
                <a:uFillTx/>
                <a:latin typeface="Candara" panose="020E0502030303020204" pitchFamily="34" charset="0"/>
                <a:ea typeface="+mn-ea"/>
                <a:cs typeface="+mn-cs"/>
              </a:rPr>
              <a:t> 1</a:t>
            </a:r>
            <a:endPar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endParaRPr>
          </a:p>
        </p:txBody>
      </p:sp>
      <p:sp>
        <p:nvSpPr>
          <p:cNvPr id="34" name="TextBox 33"/>
          <p:cNvSpPr txBox="1"/>
          <p:nvPr/>
        </p:nvSpPr>
        <p:spPr>
          <a:xfrm>
            <a:off x="3056035"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8397B1"/>
                </a:solidFill>
                <a:effectLst/>
                <a:uLnTx/>
                <a:uFillTx/>
                <a:latin typeface="Candara" panose="020E0502030303020204" pitchFamily="34" charset="0"/>
                <a:ea typeface="+mn-ea"/>
                <a:cs typeface="+mn-cs"/>
              </a:rPr>
              <a:t> 2</a:t>
            </a:r>
            <a:endPar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endParaRPr>
          </a:p>
        </p:txBody>
      </p:sp>
      <p:sp>
        <p:nvSpPr>
          <p:cNvPr id="35" name="TextBox 34"/>
          <p:cNvSpPr txBox="1"/>
          <p:nvPr/>
        </p:nvSpPr>
        <p:spPr>
          <a:xfrm>
            <a:off x="5181600"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B"/>
                </a:solidFill>
                <a:effectLst/>
                <a:uLnTx/>
                <a:uFillTx/>
                <a:latin typeface="Candara" panose="020E0502030303020204" pitchFamily="34" charset="0"/>
                <a:ea typeface="+mn-ea"/>
                <a:cs typeface="+mn-cs"/>
              </a:rPr>
              <a:t>STEP 3</a:t>
            </a:r>
          </a:p>
        </p:txBody>
      </p:sp>
      <p:sp>
        <p:nvSpPr>
          <p:cNvPr id="36" name="TextBox 35"/>
          <p:cNvSpPr txBox="1"/>
          <p:nvPr/>
        </p:nvSpPr>
        <p:spPr>
          <a:xfrm>
            <a:off x="7351608" y="5305347"/>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62768F"/>
                </a:solidFill>
                <a:effectLst/>
                <a:uLnTx/>
                <a:uFillTx/>
                <a:latin typeface="Candara" panose="020E0502030303020204" pitchFamily="34" charset="0"/>
                <a:ea typeface="+mn-ea"/>
                <a:cs typeface="+mn-cs"/>
              </a:rPr>
              <a:t> 4</a:t>
            </a:r>
            <a:endPar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endParaRPr>
          </a:p>
        </p:txBody>
      </p:sp>
      <p:sp>
        <p:nvSpPr>
          <p:cNvPr id="37" name="TextBox 36"/>
          <p:cNvSpPr txBox="1"/>
          <p:nvPr/>
        </p:nvSpPr>
        <p:spPr>
          <a:xfrm>
            <a:off x="9619404" y="5316836"/>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B5B5B5"/>
                </a:solidFill>
                <a:effectLst/>
                <a:uLnTx/>
                <a:uFillTx/>
                <a:latin typeface="Candara" panose="020E0502030303020204" pitchFamily="34" charset="0"/>
                <a:ea typeface="+mn-ea"/>
                <a:cs typeface="+mn-cs"/>
              </a:rPr>
              <a:t> 5</a:t>
            </a:r>
            <a:endPar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endParaRPr>
          </a:p>
        </p:txBody>
      </p:sp>
      <p:sp>
        <p:nvSpPr>
          <p:cNvPr id="38" name="Text Box 10"/>
          <p:cNvSpPr txBox="1">
            <a:spLocks noChangeArrowheads="1"/>
          </p:cNvSpPr>
          <p:nvPr/>
        </p:nvSpPr>
        <p:spPr bwMode="auto">
          <a:xfrm>
            <a:off x="821672" y="5655474"/>
            <a:ext cx="1828800" cy="467820"/>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Source</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Explore and clean the data</a:t>
            </a:r>
          </a:p>
        </p:txBody>
      </p:sp>
      <p:sp>
        <p:nvSpPr>
          <p:cNvPr id="40" name="Text Box 10"/>
          <p:cNvSpPr txBox="1">
            <a:spLocks noChangeArrowheads="1"/>
          </p:cNvSpPr>
          <p:nvPr/>
        </p:nvSpPr>
        <p:spPr bwMode="auto">
          <a:xfrm>
            <a:off x="5200843" y="5736539"/>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Descriptive Data Analysis </a:t>
            </a:r>
          </a:p>
        </p:txBody>
      </p:sp>
      <p:sp>
        <p:nvSpPr>
          <p:cNvPr id="41" name="Text Box 10"/>
          <p:cNvSpPr txBox="1">
            <a:spLocks noChangeArrowheads="1"/>
          </p:cNvSpPr>
          <p:nvPr/>
        </p:nvSpPr>
        <p:spPr bwMode="auto">
          <a:xfrm>
            <a:off x="7397512" y="5736538"/>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Correlation Analysis</a:t>
            </a:r>
          </a:p>
        </p:txBody>
      </p:sp>
      <p:sp>
        <p:nvSpPr>
          <p:cNvPr id="42" name="Text Box 10"/>
          <p:cNvSpPr txBox="1">
            <a:spLocks noChangeArrowheads="1"/>
          </p:cNvSpPr>
          <p:nvPr/>
        </p:nvSpPr>
        <p:spPr bwMode="auto">
          <a:xfrm>
            <a:off x="9665754"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Viability Score</a:t>
            </a:r>
          </a:p>
        </p:txBody>
      </p:sp>
      <p:pic>
        <p:nvPicPr>
          <p:cNvPr id="43" name="Picture 42">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
        <p:nvSpPr>
          <p:cNvPr id="25" name="Freeform 24">
            <a:extLst>
              <a:ext uri="{FF2B5EF4-FFF2-40B4-BE49-F238E27FC236}">
                <a16:creationId xmlns:a16="http://schemas.microsoft.com/office/drawing/2014/main" id="{48D88316-E466-D245-8031-F934A2843DF6}"/>
              </a:ext>
            </a:extLst>
          </p:cNvPr>
          <p:cNvSpPr/>
          <p:nvPr/>
        </p:nvSpPr>
        <p:spPr>
          <a:xfrm flipV="1">
            <a:off x="58632" y="3139788"/>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áfico 27" descr="Bar chart">
            <a:extLst>
              <a:ext uri="{FF2B5EF4-FFF2-40B4-BE49-F238E27FC236}">
                <a16:creationId xmlns:a16="http://schemas.microsoft.com/office/drawing/2014/main" id="{AE4BB84C-7547-A343-A6A3-24A80F211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7432" y="4410600"/>
            <a:ext cx="914400" cy="914400"/>
          </a:xfrm>
          <a:prstGeom prst="rect">
            <a:avLst/>
          </a:prstGeom>
        </p:spPr>
      </p:pic>
      <p:pic>
        <p:nvPicPr>
          <p:cNvPr id="6" name="Graphic 5" descr="Game controller">
            <a:extLst>
              <a:ext uri="{FF2B5EF4-FFF2-40B4-BE49-F238E27FC236}">
                <a16:creationId xmlns:a16="http://schemas.microsoft.com/office/drawing/2014/main" id="{26597D0D-AE37-B147-A279-7AFAABD010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8261" y="4410600"/>
            <a:ext cx="914400" cy="914400"/>
          </a:xfrm>
          <a:prstGeom prst="rect">
            <a:avLst/>
          </a:prstGeom>
        </p:spPr>
      </p:pic>
      <p:pic>
        <p:nvPicPr>
          <p:cNvPr id="10" name="Graphic 9">
            <a:extLst>
              <a:ext uri="{FF2B5EF4-FFF2-40B4-BE49-F238E27FC236}">
                <a16:creationId xmlns:a16="http://schemas.microsoft.com/office/drawing/2014/main" id="{BB08D1EB-CCD5-6445-9F6F-E7B9CB9ED86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076604" y="4410600"/>
            <a:ext cx="914400" cy="914400"/>
          </a:xfrm>
          <a:prstGeom prst="rect">
            <a:avLst/>
          </a:prstGeom>
        </p:spPr>
      </p:pic>
      <p:pic>
        <p:nvPicPr>
          <p:cNvPr id="13" name="Graphic 12" descr="Magnifying glass">
            <a:extLst>
              <a:ext uri="{FF2B5EF4-FFF2-40B4-BE49-F238E27FC236}">
                <a16:creationId xmlns:a16="http://schemas.microsoft.com/office/drawing/2014/main" id="{7D31E85D-CE65-6B45-B32F-5833E5CA17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7846" y="4410600"/>
            <a:ext cx="914400" cy="914400"/>
          </a:xfrm>
          <a:prstGeom prst="rect">
            <a:avLst/>
          </a:prstGeom>
        </p:spPr>
      </p:pic>
      <p:pic>
        <p:nvPicPr>
          <p:cNvPr id="48" name="Graphic 47">
            <a:extLst>
              <a:ext uri="{FF2B5EF4-FFF2-40B4-BE49-F238E27FC236}">
                <a16:creationId xmlns:a16="http://schemas.microsoft.com/office/drawing/2014/main" id="{592C4EE4-FA73-7242-930A-B547DBDFCC6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808808" y="4410600"/>
            <a:ext cx="914400" cy="914400"/>
          </a:xfrm>
          <a:prstGeom prst="rect">
            <a:avLst/>
          </a:prstGeom>
        </p:spPr>
      </p:pic>
    </p:spTree>
    <p:extLst>
      <p:ext uri="{BB962C8B-B14F-4D97-AF65-F5344CB8AC3E}">
        <p14:creationId xmlns:p14="http://schemas.microsoft.com/office/powerpoint/2010/main" val="22176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Game controller">
            <a:extLst>
              <a:ext uri="{FF2B5EF4-FFF2-40B4-BE49-F238E27FC236}">
                <a16:creationId xmlns:a16="http://schemas.microsoft.com/office/drawing/2014/main" id="{1BFF1713-4933-9043-B388-44466C42E6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6240" y="5943600"/>
            <a:ext cx="914400" cy="914400"/>
          </a:xfrm>
          <a:prstGeom prst="rect">
            <a:avLst/>
          </a:prstGeom>
        </p:spPr>
      </p:pic>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a:t>
            </a: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6">
            <a:alphaModFix amt="85000"/>
          </a:blip>
          <a:stretch>
            <a:fillRect/>
          </a:stretch>
        </p:blipFill>
        <p:spPr>
          <a:xfrm>
            <a:off x="205738" y="4275799"/>
            <a:ext cx="2764682" cy="2390274"/>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7"/>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8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Game controller">
            <a:extLst>
              <a:ext uri="{FF2B5EF4-FFF2-40B4-BE49-F238E27FC236}">
                <a16:creationId xmlns:a16="http://schemas.microsoft.com/office/drawing/2014/main" id="{1BFF1713-4933-9043-B388-44466C42E6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6240" y="5943600"/>
            <a:ext cx="914400" cy="914400"/>
          </a:xfrm>
          <a:prstGeom prst="rect">
            <a:avLst/>
          </a:prstGeom>
        </p:spPr>
      </p:pic>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ndara" panose="020E0502030303020204" pitchFamily="34" charset="0"/>
                <a:ea typeface="+mn-ea"/>
                <a:cs typeface="+mn-cs"/>
              </a:rPr>
              <a:t>Data Source</a:t>
            </a:r>
            <a:endPar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6"/>
          <a:stretch>
            <a:fillRect/>
          </a:stretch>
        </p:blipFill>
        <p:spPr>
          <a:xfrm>
            <a:off x="5598025" y="5772185"/>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7"/>
          <a:stretch>
            <a:fillRect/>
          </a:stretch>
        </p:blipFill>
        <p:spPr>
          <a:xfrm>
            <a:off x="825851" y="1214636"/>
            <a:ext cx="6457264" cy="4213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663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164" y="1143172"/>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7"/>
          <a:stretch>
            <a:fillRect/>
          </a:stretch>
        </p:blipFill>
        <p:spPr>
          <a:xfrm>
            <a:off x="5178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8"/>
          <a:stretch>
            <a:fillRect/>
          </a:stretch>
        </p:blipFill>
        <p:spPr>
          <a:xfrm>
            <a:off x="517873" y="1405026"/>
            <a:ext cx="2298039" cy="1675058"/>
          </a:xfrm>
          <a:prstGeom prst="rect">
            <a:avLst/>
          </a:prstGeom>
        </p:spPr>
      </p:pic>
      <p:sp>
        <p:nvSpPr>
          <p:cNvPr id="9" name="TextBox 8">
            <a:extLst>
              <a:ext uri="{FF2B5EF4-FFF2-40B4-BE49-F238E27FC236}">
                <a16:creationId xmlns:a16="http://schemas.microsoft.com/office/drawing/2014/main" id="{49569F07-E5EE-3E43-84F4-E6E037098116}"/>
              </a:ext>
            </a:extLst>
          </p:cNvPr>
          <p:cNvSpPr txBox="1"/>
          <p:nvPr/>
        </p:nvSpPr>
        <p:spPr>
          <a:xfrm>
            <a:off x="386760" y="1220360"/>
            <a:ext cx="151947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Role: Support </a:t>
            </a:r>
          </a:p>
        </p:txBody>
      </p:sp>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9"/>
          <a:stretch>
            <a:fillRect/>
          </a:stretch>
        </p:blipFill>
        <p:spPr>
          <a:xfrm>
            <a:off x="2132241" y="3614817"/>
            <a:ext cx="2330231" cy="1309466"/>
          </a:xfrm>
          <a:prstGeom prst="rect">
            <a:avLst/>
          </a:prstGeom>
        </p:spPr>
      </p:pic>
      <p:sp>
        <p:nvSpPr>
          <p:cNvPr id="16" name="TextBox 15">
            <a:extLst>
              <a:ext uri="{FF2B5EF4-FFF2-40B4-BE49-F238E27FC236}">
                <a16:creationId xmlns:a16="http://schemas.microsoft.com/office/drawing/2014/main" id="{FDB0E24D-E28F-3244-A4C9-72ADEA0A7515}"/>
              </a:ext>
            </a:extLst>
          </p:cNvPr>
          <p:cNvSpPr txBox="1"/>
          <p:nvPr/>
        </p:nvSpPr>
        <p:spPr>
          <a:xfrm>
            <a:off x="1591851" y="3379022"/>
            <a:ext cx="17583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Role: ADC or Top </a:t>
            </a:r>
          </a:p>
        </p:txBody>
      </p:sp>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10"/>
          <a:stretch>
            <a:fillRect/>
          </a:stretch>
        </p:blipFill>
        <p:spPr>
          <a:xfrm>
            <a:off x="9620346" y="6514448"/>
            <a:ext cx="1661630" cy="22842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FD8D8BA-CC35-3B41-A5EC-3A8F449E5B45}"/>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6"/>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7"/>
          <a:stretch>
            <a:fillRect/>
          </a:stretch>
        </p:blipFill>
        <p:spPr>
          <a:xfrm>
            <a:off x="6956946" y="1405405"/>
            <a:ext cx="4740394" cy="4047190"/>
          </a:xfrm>
          <a:prstGeom prst="rect">
            <a:avLst/>
          </a:prstGeom>
        </p:spPr>
      </p:pic>
      <p:pic>
        <p:nvPicPr>
          <p:cNvPr id="15" name="Picture 14">
            <a:extLst>
              <a:ext uri="{FF2B5EF4-FFF2-40B4-BE49-F238E27FC236}">
                <a16:creationId xmlns:a16="http://schemas.microsoft.com/office/drawing/2014/main" id="{030F6D1C-CB56-D94D-9400-08B93844A1AA}"/>
              </a:ext>
            </a:extLst>
          </p:cNvPr>
          <p:cNvPicPr>
            <a:picLocks noChangeAspect="1"/>
          </p:cNvPicPr>
          <p:nvPr/>
        </p:nvPicPr>
        <p:blipFill>
          <a:blip r:embed="rId8">
            <a:alphaModFix amt="85000"/>
          </a:blip>
          <a:stretch>
            <a:fillRect/>
          </a:stretch>
        </p:blipFill>
        <p:spPr>
          <a:xfrm>
            <a:off x="21418" y="5999338"/>
            <a:ext cx="914400" cy="790567"/>
          </a:xfrm>
          <a:prstGeom prst="hexagon">
            <a:avLst/>
          </a:prstGeom>
          <a:ln w="38100">
            <a:solidFill>
              <a:schemeClr val="bg1"/>
            </a:solidFill>
          </a:ln>
          <a:scene3d>
            <a:camera prst="orthographicFront"/>
            <a:lightRig rig="threePt" dir="t"/>
          </a:scene3d>
          <a:sp3d>
            <a:bevelT/>
          </a:sp3d>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5445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56182" y="5959642"/>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6"/>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7"/>
          <a:stretch>
            <a:fillRect/>
          </a:stretch>
        </p:blipFill>
        <p:spPr>
          <a:xfrm>
            <a:off x="6896578" y="1203048"/>
            <a:ext cx="4816804" cy="4756594"/>
          </a:xfrm>
          <a:prstGeom prst="rect">
            <a:avLst/>
          </a:prstGeom>
        </p:spPr>
      </p:pic>
      <p:pic>
        <p:nvPicPr>
          <p:cNvPr id="9" name="Picture 8">
            <a:extLst>
              <a:ext uri="{FF2B5EF4-FFF2-40B4-BE49-F238E27FC236}">
                <a16:creationId xmlns:a16="http://schemas.microsoft.com/office/drawing/2014/main" id="{65AA1C6E-8DAD-1C48-8FDC-DE9B73F47A15}"/>
              </a:ext>
            </a:extLst>
          </p:cNvPr>
          <p:cNvPicPr>
            <a:picLocks noChangeAspect="1"/>
          </p:cNvPicPr>
          <p:nvPr/>
        </p:nvPicPr>
        <p:blipFill>
          <a:blip r:embed="rId8">
            <a:alphaModFix amt="85000"/>
          </a:blip>
          <a:stretch>
            <a:fillRect/>
          </a:stretch>
        </p:blipFill>
        <p:spPr>
          <a:xfrm>
            <a:off x="21418" y="5999338"/>
            <a:ext cx="914400" cy="790567"/>
          </a:xfrm>
          <a:prstGeom prst="hexagon">
            <a:avLst/>
          </a:prstGeom>
          <a:ln w="38100">
            <a:solidFill>
              <a:schemeClr val="bg1"/>
            </a:solidFill>
          </a:ln>
          <a:scene3d>
            <a:camera prst="orthographicFront"/>
            <a:lightRig rig="threePt" dir="t"/>
          </a:scene3d>
          <a:sp3d>
            <a:bevelT/>
          </a:sp3d>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795AC6C-B2B8-424F-8FF4-4988C4FCBC5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5539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523</Words>
  <Application>Microsoft Office PowerPoint</Application>
  <PresentationFormat>Widescreen</PresentationFormat>
  <Paragraphs>175</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Calibri Light</vt:lpstr>
      <vt:lpstr>Candara</vt:lpstr>
      <vt:lpstr>Wingdings</vt:lpstr>
      <vt:lpstr>Office Theme</vt:lpstr>
      <vt:lpstr>1_Office Theme</vt:lpstr>
      <vt:lpstr>Project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Dylan Jean</cp:lastModifiedBy>
  <cp:revision>35</cp:revision>
  <dcterms:created xsi:type="dcterms:W3CDTF">2020-07-31T21:51:05Z</dcterms:created>
  <dcterms:modified xsi:type="dcterms:W3CDTF">2020-08-01T21:25:21Z</dcterms:modified>
</cp:coreProperties>
</file>